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335" r:id="rId3"/>
    <p:sldId id="417" r:id="rId4"/>
    <p:sldId id="418" r:id="rId5"/>
    <p:sldId id="419" r:id="rId6"/>
    <p:sldId id="421" r:id="rId7"/>
    <p:sldId id="422" r:id="rId8"/>
    <p:sldId id="423" r:id="rId9"/>
    <p:sldId id="424" r:id="rId10"/>
    <p:sldId id="425" r:id="rId11"/>
    <p:sldId id="426" r:id="rId12"/>
    <p:sldId id="427" r:id="rId13"/>
    <p:sldId id="428" r:id="rId14"/>
    <p:sldId id="429" r:id="rId15"/>
    <p:sldId id="430" r:id="rId16"/>
    <p:sldId id="431" r:id="rId17"/>
    <p:sldId id="432" r:id="rId18"/>
    <p:sldId id="439" r:id="rId19"/>
    <p:sldId id="433" r:id="rId20"/>
    <p:sldId id="43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9"/>
    <p:restoredTop sz="96122"/>
  </p:normalViewPr>
  <p:slideViewPr>
    <p:cSldViewPr snapToGrid="0">
      <p:cViewPr varScale="1">
        <p:scale>
          <a:sx n="123" d="100"/>
          <a:sy n="123"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2</a:t>
            </a:fld>
            <a:endParaRPr lang="en-US"/>
          </a:p>
        </p:txBody>
      </p:sp>
    </p:spTree>
    <p:extLst>
      <p:ext uri="{BB962C8B-B14F-4D97-AF65-F5344CB8AC3E}">
        <p14:creationId xmlns:p14="http://schemas.microsoft.com/office/powerpoint/2010/main" val="3003638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14</a:t>
            </a:fld>
            <a:endParaRPr lang="en-US"/>
          </a:p>
        </p:txBody>
      </p:sp>
    </p:spTree>
    <p:extLst>
      <p:ext uri="{BB962C8B-B14F-4D97-AF65-F5344CB8AC3E}">
        <p14:creationId xmlns:p14="http://schemas.microsoft.com/office/powerpoint/2010/main" val="46232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2/25/25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2/25/25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2/25/25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2/25/25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390.png"/><Relationship Id="rId12" Type="http://schemas.openxmlformats.org/officeDocument/2006/relationships/image" Target="../media/image49.png"/><Relationship Id="rId2" Type="http://schemas.openxmlformats.org/officeDocument/2006/relationships/image" Target="../media/image340.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emf"/><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10.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320.png"/><Relationship Id="rId1" Type="http://schemas.openxmlformats.org/officeDocument/2006/relationships/slideLayout" Target="../slideLayouts/slideLayout6.xml"/><Relationship Id="rId6" Type="http://schemas.openxmlformats.org/officeDocument/2006/relationships/image" Target="../media/image370.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57.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3.png"/><Relationship Id="rId7" Type="http://schemas.openxmlformats.org/officeDocument/2006/relationships/image" Target="../media/image7.png"/><Relationship Id="rId12" Type="http://schemas.openxmlformats.org/officeDocument/2006/relationships/image" Target="../media/image84.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3.png"/><Relationship Id="rId5" Type="http://schemas.openxmlformats.org/officeDocument/2006/relationships/image" Target="../media/image42.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Time-Independent Perturbation Theory </a:t>
            </a:r>
          </a:p>
          <a:p>
            <a:r>
              <a:rPr lang="en-US" sz="4000" dirty="0"/>
              <a:t>WKB approximation</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296A7-E011-F45A-2500-580FDDB55EC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0CEAD75-AC52-3C77-6A11-F48E04EC8A7D}"/>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 Classical region</a:t>
            </a:r>
          </a:p>
        </p:txBody>
      </p:sp>
      <p:sp>
        <p:nvSpPr>
          <p:cNvPr id="6" name="TextBox 5">
            <a:extLst>
              <a:ext uri="{FF2B5EF4-FFF2-40B4-BE49-F238E27FC236}">
                <a16:creationId xmlns:a16="http://schemas.microsoft.com/office/drawing/2014/main" id="{990C140F-72EE-C0E2-68C1-52EDF42AB14B}"/>
              </a:ext>
            </a:extLst>
          </p:cNvPr>
          <p:cNvSpPr txBox="1"/>
          <p:nvPr/>
        </p:nvSpPr>
        <p:spPr>
          <a:xfrm>
            <a:off x="297872" y="1096004"/>
            <a:ext cx="11514899" cy="646331"/>
          </a:xfrm>
          <a:prstGeom prst="rect">
            <a:avLst/>
          </a:prstGeom>
          <a:noFill/>
        </p:spPr>
        <p:txBody>
          <a:bodyPr wrap="square">
            <a:spAutoFit/>
          </a:bodyPr>
          <a:lstStyle/>
          <a:p>
            <a:r>
              <a:rPr lang="en-US" dirty="0"/>
              <a:t>Eqns. (Real) and (Imaginary) are entirely equivalent to the original </a:t>
            </a:r>
            <a:r>
              <a:rPr lang="en-US" dirty="0" err="1"/>
              <a:t>Schrödinger</a:t>
            </a:r>
            <a:r>
              <a:rPr lang="en-US" dirty="0"/>
              <a:t> equation. The second, (Imaginary), is </a:t>
            </a:r>
          </a:p>
          <a:p>
            <a:r>
              <a:rPr lang="en-US" dirty="0"/>
              <a:t>easily solved: </a:t>
            </a:r>
          </a:p>
        </p:txBody>
      </p:sp>
      <p:pic>
        <p:nvPicPr>
          <p:cNvPr id="8" name="Picture 7" descr="A close up of a letter&#10;&#10;Description automatically generated">
            <a:extLst>
              <a:ext uri="{FF2B5EF4-FFF2-40B4-BE49-F238E27FC236}">
                <a16:creationId xmlns:a16="http://schemas.microsoft.com/office/drawing/2014/main" id="{FB81044A-0F0B-A5D7-D210-65C9CD0F4C3A}"/>
              </a:ext>
            </a:extLst>
          </p:cNvPr>
          <p:cNvPicPr>
            <a:picLocks noChangeAspect="1"/>
          </p:cNvPicPr>
          <p:nvPr/>
        </p:nvPicPr>
        <p:blipFill>
          <a:blip r:embed="rId2"/>
          <a:stretch>
            <a:fillRect/>
          </a:stretch>
        </p:blipFill>
        <p:spPr>
          <a:xfrm>
            <a:off x="3811343" y="1589968"/>
            <a:ext cx="3488660" cy="831599"/>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A21941C-F7B9-7000-5568-8A257EB9F145}"/>
                  </a:ext>
                </a:extLst>
              </p:cNvPr>
              <p:cNvSpPr txBox="1"/>
              <p:nvPr/>
            </p:nvSpPr>
            <p:spPr>
              <a:xfrm>
                <a:off x="220625" y="2421566"/>
                <a:ext cx="11592145" cy="1200329"/>
              </a:xfrm>
              <a:prstGeom prst="rect">
                <a:avLst/>
              </a:prstGeom>
              <a:noFill/>
            </p:spPr>
            <p:txBody>
              <a:bodyPr wrap="square">
                <a:spAutoFit/>
              </a:bodyPr>
              <a:lstStyle/>
              <a:p>
                <a:r>
                  <a:rPr lang="en-US" sz="1800" dirty="0">
                    <a:effectLst/>
                    <a:latin typeface="ACaslonPro"/>
                  </a:rPr>
                  <a:t>where </a:t>
                </a:r>
                <a:r>
                  <a:rPr lang="en-US" sz="1800" i="1" dirty="0">
                    <a:effectLst/>
                    <a:latin typeface="ACaslonPro"/>
                  </a:rPr>
                  <a:t>C </a:t>
                </a:r>
                <a:r>
                  <a:rPr lang="en-US" sz="1800" dirty="0">
                    <a:effectLst/>
                    <a:latin typeface="ACaslonPro"/>
                  </a:rPr>
                  <a:t>is a (real) constant. The first one, (Real), cannot be solved in general—so here comes the approximation: </a:t>
                </a:r>
              </a:p>
              <a:p>
                <a:r>
                  <a:rPr lang="en-US" sz="1800" i="1" dirty="0">
                    <a:effectLst/>
                    <a:latin typeface="ACaslonPro"/>
                  </a:rPr>
                  <a:t>We assume that the amplitude A varies slowly</a:t>
                </a:r>
                <a:r>
                  <a:rPr lang="en-US" sz="1800" dirty="0">
                    <a:effectLst/>
                    <a:latin typeface="ACaslonPro"/>
                  </a:rPr>
                  <a:t>, so the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𝐴</m:t>
                        </m:r>
                      </m:e>
                      <m:sup>
                        <m:r>
                          <a:rPr lang="en-US" sz="1800" b="0" i="1" smtClean="0">
                            <a:effectLst/>
                            <a:latin typeface="Cambria Math" panose="02040503050406030204" pitchFamily="18" charset="0"/>
                          </a:rPr>
                          <m:t>′′</m:t>
                        </m:r>
                      </m:sup>
                    </m:sSup>
                  </m:oMath>
                </a14:m>
                <a:r>
                  <a:rPr lang="en-US" dirty="0"/>
                  <a:t> is negligible. (More precisely, we assume that </a:t>
                </a:r>
              </a:p>
              <a:p>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𝐴</m:t>
                        </m:r>
                      </m:e>
                      <m:sup>
                        <m:r>
                          <a:rPr lang="en-US" sz="1800" b="0" i="1" smtClean="0">
                            <a:effectLst/>
                            <a:latin typeface="Cambria Math" panose="02040503050406030204" pitchFamily="18" charset="0"/>
                          </a:rPr>
                          <m:t>′′</m:t>
                        </m:r>
                      </m:sup>
                    </m:sSup>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𝐴</m:t>
                    </m:r>
                  </m:oMath>
                </a14:m>
                <a:r>
                  <a:rPr lang="en-US" dirty="0"/>
                  <a:t> is much less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than both</a:t>
                </a:r>
                <a14:m>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𝜙</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2</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ℏ</m:t>
                        </m:r>
                      </m:e>
                      <m:sup>
                        <m:r>
                          <a:rPr lang="en-US" b="0" i="1" smtClean="0">
                            <a:latin typeface="Cambria Math" panose="02040503050406030204" pitchFamily="18" charset="0"/>
                          </a:rPr>
                          <m:t>2</m:t>
                        </m:r>
                      </m:sup>
                    </m:sSup>
                  </m:oMath>
                </a14:m>
                <a:r>
                  <a:rPr lang="en-US" dirty="0"/>
                  <a:t> . In that case, we can drop the left side of Equation (Real), and we are left with </a:t>
                </a:r>
              </a:p>
            </p:txBody>
          </p:sp>
        </mc:Choice>
        <mc:Fallback>
          <p:sp>
            <p:nvSpPr>
              <p:cNvPr id="10" name="TextBox 9">
                <a:extLst>
                  <a:ext uri="{FF2B5EF4-FFF2-40B4-BE49-F238E27FC236}">
                    <a16:creationId xmlns:a16="http://schemas.microsoft.com/office/drawing/2014/main" id="{8A21941C-F7B9-7000-5568-8A257EB9F145}"/>
                  </a:ext>
                </a:extLst>
              </p:cNvPr>
              <p:cNvSpPr txBox="1">
                <a:spLocks noRot="1" noChangeAspect="1" noMove="1" noResize="1" noEditPoints="1" noAdjustHandles="1" noChangeArrowheads="1" noChangeShapeType="1" noTextEdit="1"/>
              </p:cNvSpPr>
              <p:nvPr/>
            </p:nvSpPr>
            <p:spPr>
              <a:xfrm>
                <a:off x="220625" y="2421566"/>
                <a:ext cx="11592145" cy="1200329"/>
              </a:xfrm>
              <a:prstGeom prst="rect">
                <a:avLst/>
              </a:prstGeom>
              <a:blipFill>
                <a:blip r:embed="rId3"/>
                <a:stretch>
                  <a:fillRect l="-438" t="-2083" b="-7292"/>
                </a:stretch>
              </a:blipFill>
            </p:spPr>
            <p:txBody>
              <a:bodyPr/>
              <a:lstStyle/>
              <a:p>
                <a:r>
                  <a:rPr lang="en-US">
                    <a:noFill/>
                  </a:rPr>
                  <a:t> </a:t>
                </a:r>
              </a:p>
            </p:txBody>
          </p:sp>
        </mc:Fallback>
      </mc:AlternateContent>
      <p:pic>
        <p:nvPicPr>
          <p:cNvPr id="12" name="Picture 11" descr="A close up of a letter&#10;&#10;Description automatically generated">
            <a:extLst>
              <a:ext uri="{FF2B5EF4-FFF2-40B4-BE49-F238E27FC236}">
                <a16:creationId xmlns:a16="http://schemas.microsoft.com/office/drawing/2014/main" id="{7B77D9B2-AF59-1CC8-8A5F-725EF4745876}"/>
              </a:ext>
            </a:extLst>
          </p:cNvPr>
          <p:cNvPicPr>
            <a:picLocks noChangeAspect="1"/>
          </p:cNvPicPr>
          <p:nvPr/>
        </p:nvPicPr>
        <p:blipFill>
          <a:blip r:embed="rId4"/>
          <a:stretch>
            <a:fillRect/>
          </a:stretch>
        </p:blipFill>
        <p:spPr>
          <a:xfrm>
            <a:off x="297873" y="3701178"/>
            <a:ext cx="3657440" cy="877363"/>
          </a:xfrm>
          <a:prstGeom prst="rect">
            <a:avLst/>
          </a:prstGeom>
        </p:spPr>
      </p:pic>
      <p:pic>
        <p:nvPicPr>
          <p:cNvPr id="14" name="Picture 13" descr="A number and a number with a number and a number&#10;&#10;Description automatically generated with medium confidence">
            <a:extLst>
              <a:ext uri="{FF2B5EF4-FFF2-40B4-BE49-F238E27FC236}">
                <a16:creationId xmlns:a16="http://schemas.microsoft.com/office/drawing/2014/main" id="{02B656DF-79E7-68B6-1FFC-C0D8E2AF46AB}"/>
              </a:ext>
            </a:extLst>
          </p:cNvPr>
          <p:cNvPicPr>
            <a:picLocks noChangeAspect="1"/>
          </p:cNvPicPr>
          <p:nvPr/>
        </p:nvPicPr>
        <p:blipFill>
          <a:blip r:embed="rId5"/>
          <a:stretch>
            <a:fillRect/>
          </a:stretch>
        </p:blipFill>
        <p:spPr>
          <a:xfrm>
            <a:off x="4876513" y="3730860"/>
            <a:ext cx="2715129" cy="898081"/>
          </a:xfrm>
          <a:prstGeom prst="rect">
            <a:avLst/>
          </a:prstGeom>
        </p:spPr>
      </p:pic>
      <p:sp>
        <p:nvSpPr>
          <p:cNvPr id="15" name="Right Arrow 14">
            <a:extLst>
              <a:ext uri="{FF2B5EF4-FFF2-40B4-BE49-F238E27FC236}">
                <a16:creationId xmlns:a16="http://schemas.microsoft.com/office/drawing/2014/main" id="{34BB94DF-096E-144C-C57B-A8680DD3695B}"/>
              </a:ext>
            </a:extLst>
          </p:cNvPr>
          <p:cNvSpPr/>
          <p:nvPr/>
        </p:nvSpPr>
        <p:spPr>
          <a:xfrm>
            <a:off x="4272375" y="4014047"/>
            <a:ext cx="372140" cy="4167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A53868-99CF-B613-2304-79680D2296C4}"/>
                  </a:ext>
                </a:extLst>
              </p:cNvPr>
              <p:cNvSpPr txBox="1"/>
              <p:nvPr/>
            </p:nvSpPr>
            <p:spPr>
              <a:xfrm>
                <a:off x="220625" y="4822971"/>
                <a:ext cx="11181266" cy="685252"/>
              </a:xfrm>
              <a:prstGeom prst="rect">
                <a:avLst/>
              </a:prstGeom>
              <a:noFill/>
            </p:spPr>
            <p:txBody>
              <a:bodyPr wrap="none" rtlCol="0">
                <a:spAutoFit/>
              </a:bodyPr>
              <a:lstStyle/>
              <a:p>
                <a:r>
                  <a:rPr lang="en-US" sz="1800" dirty="0">
                    <a:effectLst/>
                    <a:latin typeface="ACaslonPro"/>
                  </a:rPr>
                  <a:t>Let us write this as an </a:t>
                </a:r>
                <a:r>
                  <a:rPr lang="en-US" sz="1800" i="1" dirty="0">
                    <a:effectLst/>
                    <a:latin typeface="ACaslonPro"/>
                  </a:rPr>
                  <a:t>indefinite </a:t>
                </a:r>
                <a:r>
                  <a:rPr lang="en-US" sz="1800" dirty="0">
                    <a:effectLst/>
                    <a:latin typeface="ACaslonPro"/>
                  </a:rPr>
                  <a:t>integral, for now—any constant of integration can be absorbed into </a:t>
                </a:r>
                <a:r>
                  <a:rPr lang="en-US" sz="1800" i="1" dirty="0">
                    <a:effectLst/>
                    <a:latin typeface="ACaslonPro"/>
                  </a:rPr>
                  <a:t>C</a:t>
                </a:r>
                <a:r>
                  <a:rPr lang="en-US" sz="1800" dirty="0">
                    <a:effectLst/>
                    <a:latin typeface="ACaslonPro"/>
                  </a:rPr>
                  <a:t>, which thereby </a:t>
                </a:r>
              </a:p>
              <a:p>
                <a:r>
                  <a:rPr lang="en-US" sz="1800" dirty="0">
                    <a:effectLst/>
                    <a:latin typeface="ACaslonPro"/>
                  </a:rPr>
                  <a:t>becomes complex. I’ll also absorb a factor of </a:t>
                </a:r>
                <a14:m>
                  <m:oMath xmlns:m="http://schemas.openxmlformats.org/officeDocument/2006/math">
                    <m:rad>
                      <m:radPr>
                        <m:degHide m:val="on"/>
                        <m:ctrlPr>
                          <a:rPr lang="en-US" sz="1800" i="1" smtClean="0">
                            <a:effectLst/>
                            <a:latin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ℏ</m:t>
                        </m:r>
                      </m:e>
                    </m:rad>
                  </m:oMath>
                </a14:m>
                <a:r>
                  <a:rPr lang="en-US" dirty="0"/>
                  <a:t> . Then</a:t>
                </a:r>
              </a:p>
            </p:txBody>
          </p:sp>
        </mc:Choice>
        <mc:Fallback xmlns="">
          <p:sp>
            <p:nvSpPr>
              <p:cNvPr id="16" name="TextBox 15">
                <a:extLst>
                  <a:ext uri="{FF2B5EF4-FFF2-40B4-BE49-F238E27FC236}">
                    <a16:creationId xmlns:a16="http://schemas.microsoft.com/office/drawing/2014/main" id="{1DA53868-99CF-B613-2304-79680D2296C4}"/>
                  </a:ext>
                </a:extLst>
              </p:cNvPr>
              <p:cNvSpPr txBox="1">
                <a:spLocks noRot="1" noChangeAspect="1" noMove="1" noResize="1" noEditPoints="1" noAdjustHandles="1" noChangeArrowheads="1" noChangeShapeType="1" noTextEdit="1"/>
              </p:cNvSpPr>
              <p:nvPr/>
            </p:nvSpPr>
            <p:spPr>
              <a:xfrm>
                <a:off x="220625" y="4822971"/>
                <a:ext cx="11181266" cy="685252"/>
              </a:xfrm>
              <a:prstGeom prst="rect">
                <a:avLst/>
              </a:prstGeom>
              <a:blipFill>
                <a:blip r:embed="rId6"/>
                <a:stretch>
                  <a:fillRect l="-454" t="-3636" b="-12727"/>
                </a:stretch>
              </a:blipFill>
            </p:spPr>
            <p:txBody>
              <a:bodyPr/>
              <a:lstStyle/>
              <a:p>
                <a:r>
                  <a:rPr lang="en-US">
                    <a:noFill/>
                  </a:rPr>
                  <a:t> </a:t>
                </a:r>
              </a:p>
            </p:txBody>
          </p:sp>
        </mc:Fallback>
      </mc:AlternateContent>
      <p:pic>
        <p:nvPicPr>
          <p:cNvPr id="18" name="Picture 17" descr="A mathematical equation with a square root&#10;&#10;Description automatically generated">
            <a:extLst>
              <a:ext uri="{FF2B5EF4-FFF2-40B4-BE49-F238E27FC236}">
                <a16:creationId xmlns:a16="http://schemas.microsoft.com/office/drawing/2014/main" id="{A0C20ABF-235E-573A-78E2-48DD16A88434}"/>
              </a:ext>
            </a:extLst>
          </p:cNvPr>
          <p:cNvPicPr>
            <a:picLocks noChangeAspect="1"/>
          </p:cNvPicPr>
          <p:nvPr/>
        </p:nvPicPr>
        <p:blipFill>
          <a:blip r:embed="rId7"/>
          <a:stretch>
            <a:fillRect/>
          </a:stretch>
        </p:blipFill>
        <p:spPr>
          <a:xfrm>
            <a:off x="3775250" y="5702253"/>
            <a:ext cx="3053785" cy="781201"/>
          </a:xfrm>
          <a:prstGeom prst="rect">
            <a:avLst/>
          </a:prstGeom>
        </p:spPr>
      </p:pic>
      <p:pic>
        <p:nvPicPr>
          <p:cNvPr id="20" name="Picture 19" descr="A mathematical equation with symbols&#10;&#10;Description automatically generated with medium confidence">
            <a:extLst>
              <a:ext uri="{FF2B5EF4-FFF2-40B4-BE49-F238E27FC236}">
                <a16:creationId xmlns:a16="http://schemas.microsoft.com/office/drawing/2014/main" id="{DDF382A6-D8CC-8655-6B3E-4B03B9E1CF1D}"/>
              </a:ext>
            </a:extLst>
          </p:cNvPr>
          <p:cNvPicPr>
            <a:picLocks noChangeAspect="1"/>
          </p:cNvPicPr>
          <p:nvPr/>
        </p:nvPicPr>
        <p:blipFill>
          <a:blip r:embed="rId8"/>
          <a:stretch>
            <a:fillRect/>
          </a:stretch>
        </p:blipFill>
        <p:spPr>
          <a:xfrm>
            <a:off x="7770970" y="5677018"/>
            <a:ext cx="1587943" cy="755759"/>
          </a:xfrm>
          <a:prstGeom prst="rect">
            <a:avLst/>
          </a:prstGeom>
        </p:spPr>
      </p:pic>
      <p:sp>
        <p:nvSpPr>
          <p:cNvPr id="21" name="TextBox 20">
            <a:extLst>
              <a:ext uri="{FF2B5EF4-FFF2-40B4-BE49-F238E27FC236}">
                <a16:creationId xmlns:a16="http://schemas.microsoft.com/office/drawing/2014/main" id="{7C01280F-2045-B471-2EF0-6CFCBDA421CD}"/>
              </a:ext>
            </a:extLst>
          </p:cNvPr>
          <p:cNvSpPr txBox="1"/>
          <p:nvPr/>
        </p:nvSpPr>
        <p:spPr>
          <a:xfrm>
            <a:off x="6999279" y="5900375"/>
            <a:ext cx="601447" cy="369332"/>
          </a:xfrm>
          <a:prstGeom prst="rect">
            <a:avLst/>
          </a:prstGeom>
          <a:noFill/>
        </p:spPr>
        <p:txBody>
          <a:bodyPr wrap="none" rtlCol="0">
            <a:spAutoFit/>
          </a:bodyPr>
          <a:lstStyle/>
          <a:p>
            <a:r>
              <a:rPr lang="en-US" dirty="0"/>
              <a:t>with</a:t>
            </a:r>
          </a:p>
        </p:txBody>
      </p:sp>
    </p:spTree>
    <p:extLst>
      <p:ext uri="{BB962C8B-B14F-4D97-AF65-F5344CB8AC3E}">
        <p14:creationId xmlns:p14="http://schemas.microsoft.com/office/powerpoint/2010/main" val="113872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68B4EB-4CBA-BAD8-4349-8B190BEE1D10}"/>
                  </a:ext>
                </a:extLst>
              </p:cNvPr>
              <p:cNvSpPr txBox="1"/>
              <p:nvPr/>
            </p:nvSpPr>
            <p:spPr>
              <a:xfrm>
                <a:off x="178095" y="1854163"/>
                <a:ext cx="11698471" cy="4247317"/>
              </a:xfrm>
              <a:prstGeom prst="rect">
                <a:avLst/>
              </a:prstGeom>
              <a:noFill/>
            </p:spPr>
            <p:txBody>
              <a:bodyPr wrap="square">
                <a:spAutoFit/>
              </a:bodyPr>
              <a:lstStyle/>
              <a:p>
                <a:r>
                  <a:rPr lang="en-US" sz="1800" dirty="0">
                    <a:effectLst/>
                    <a:latin typeface="ACaslonPro"/>
                  </a:rPr>
                  <a:t>says that the probability of finding the particle at point </a:t>
                </a:r>
                <a:r>
                  <a:rPr lang="en-US" sz="1800" i="1" dirty="0">
                    <a:effectLst/>
                    <a:latin typeface="ACaslonPro"/>
                  </a:rPr>
                  <a:t>x </a:t>
                </a:r>
                <a:r>
                  <a:rPr lang="en-US" sz="1800" dirty="0">
                    <a:effectLst/>
                    <a:latin typeface="ACaslonPro"/>
                  </a:rPr>
                  <a:t>is inversely proportional to its (classical) momentum (and hence its velocity) at that point. This is exactly what you would expect—the particle doesn’t spend long in the places where it is moving rapidly, so the probability of getting caught there is small. </a:t>
                </a:r>
              </a:p>
              <a:p>
                <a:endParaRPr lang="en-US" dirty="0">
                  <a:latin typeface="ACaslonPro"/>
                </a:endParaRPr>
              </a:p>
              <a:p>
                <a:r>
                  <a:rPr lang="en-US" sz="1800" dirty="0">
                    <a:effectLst/>
                    <a:latin typeface="ACaslonPro"/>
                  </a:rPr>
                  <a:t>In fact, the WKB approximation is sometimes </a:t>
                </a:r>
                <a:r>
                  <a:rPr lang="en-US" sz="1800" i="1" dirty="0">
                    <a:effectLst/>
                    <a:latin typeface="ACaslonPro"/>
                  </a:rPr>
                  <a:t>derived </a:t>
                </a:r>
                <a:r>
                  <a:rPr lang="en-US" sz="1800" dirty="0">
                    <a:effectLst/>
                    <a:latin typeface="ACaslonPro"/>
                  </a:rPr>
                  <a:t>by starting with this “semi-classical” observation, instead of by dropping the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𝐴</m:t>
                        </m:r>
                      </m:e>
                      <m:sup>
                        <m:r>
                          <a:rPr lang="en-US" sz="1800" b="0" i="1" smtClean="0">
                            <a:effectLst/>
                            <a:latin typeface="Cambria Math" panose="02040503050406030204" pitchFamily="18" charset="0"/>
                          </a:rPr>
                          <m:t>′′</m:t>
                        </m:r>
                      </m:sup>
                    </m:sSup>
                  </m:oMath>
                </a14:m>
                <a:r>
                  <a:rPr lang="en-US" dirty="0"/>
                  <a:t> term in the differential equation. </a:t>
                </a:r>
              </a:p>
              <a:p>
                <a:endParaRPr lang="en-US" dirty="0"/>
              </a:p>
              <a:p>
                <a:r>
                  <a:rPr lang="en-US" dirty="0"/>
                  <a:t>The latter approach is cleaner mathematically, but the former offers a more illuminating physical rationale. The general (approximate) solution, of course, will be a linear combination the two solutions in</a:t>
                </a:r>
              </a:p>
              <a:p>
                <a:endParaRPr lang="en-US" dirty="0"/>
              </a:p>
              <a:p>
                <a:endParaRPr lang="en-US" dirty="0"/>
              </a:p>
              <a:p>
                <a:r>
                  <a:rPr lang="en-US" dirty="0"/>
                  <a:t> </a:t>
                </a:r>
              </a:p>
              <a:p>
                <a:endParaRPr lang="en-US" dirty="0"/>
              </a:p>
              <a:p>
                <a:r>
                  <a:rPr lang="en-US" dirty="0"/>
                  <a:t>one with each sign. </a:t>
                </a:r>
              </a:p>
              <a:p>
                <a:endParaRPr lang="en-US" dirty="0"/>
              </a:p>
            </p:txBody>
          </p:sp>
        </mc:Choice>
        <mc:Fallback xmlns="">
          <p:sp>
            <p:nvSpPr>
              <p:cNvPr id="4" name="TextBox 3">
                <a:extLst>
                  <a:ext uri="{FF2B5EF4-FFF2-40B4-BE49-F238E27FC236}">
                    <a16:creationId xmlns:a16="http://schemas.microsoft.com/office/drawing/2014/main" id="{3A68B4EB-4CBA-BAD8-4349-8B190BEE1D10}"/>
                  </a:ext>
                </a:extLst>
              </p:cNvPr>
              <p:cNvSpPr txBox="1">
                <a:spLocks noRot="1" noChangeAspect="1" noMove="1" noResize="1" noEditPoints="1" noAdjustHandles="1" noChangeArrowheads="1" noChangeShapeType="1" noTextEdit="1"/>
              </p:cNvSpPr>
              <p:nvPr/>
            </p:nvSpPr>
            <p:spPr>
              <a:xfrm>
                <a:off x="178095" y="1854163"/>
                <a:ext cx="11698471" cy="4247317"/>
              </a:xfrm>
              <a:prstGeom prst="rect">
                <a:avLst/>
              </a:prstGeom>
              <a:blipFill>
                <a:blip r:embed="rId2"/>
                <a:stretch>
                  <a:fillRect l="-325" t="-298" r="-43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28B7F529-399D-4B9A-883D-0A3A38B6656A}"/>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 Classical region</a:t>
            </a:r>
          </a:p>
        </p:txBody>
      </p:sp>
      <p:pic>
        <p:nvPicPr>
          <p:cNvPr id="6" name="Picture 5" descr="A mathematical equation with symbols&#10;&#10;Description automatically generated with medium confidence">
            <a:extLst>
              <a:ext uri="{FF2B5EF4-FFF2-40B4-BE49-F238E27FC236}">
                <a16:creationId xmlns:a16="http://schemas.microsoft.com/office/drawing/2014/main" id="{573AB862-9681-1641-DDDC-5CBEE5BC1930}"/>
              </a:ext>
            </a:extLst>
          </p:cNvPr>
          <p:cNvPicPr>
            <a:picLocks noChangeAspect="1"/>
          </p:cNvPicPr>
          <p:nvPr/>
        </p:nvPicPr>
        <p:blipFill>
          <a:blip r:embed="rId3"/>
          <a:stretch>
            <a:fillRect/>
          </a:stretch>
        </p:blipFill>
        <p:spPr>
          <a:xfrm>
            <a:off x="4836384" y="1126283"/>
            <a:ext cx="1587943" cy="755759"/>
          </a:xfrm>
          <a:prstGeom prst="rect">
            <a:avLst/>
          </a:prstGeom>
        </p:spPr>
      </p:pic>
      <p:pic>
        <p:nvPicPr>
          <p:cNvPr id="7" name="Picture 6" descr="A mathematical equation with a square root&#10;&#10;Description automatically generated">
            <a:extLst>
              <a:ext uri="{FF2B5EF4-FFF2-40B4-BE49-F238E27FC236}">
                <a16:creationId xmlns:a16="http://schemas.microsoft.com/office/drawing/2014/main" id="{99B53F34-7643-61CB-15A9-1EFBDB13686D}"/>
              </a:ext>
            </a:extLst>
          </p:cNvPr>
          <p:cNvPicPr>
            <a:picLocks noChangeAspect="1"/>
          </p:cNvPicPr>
          <p:nvPr/>
        </p:nvPicPr>
        <p:blipFill>
          <a:blip r:embed="rId4"/>
          <a:stretch>
            <a:fillRect/>
          </a:stretch>
        </p:blipFill>
        <p:spPr>
          <a:xfrm>
            <a:off x="4569107" y="4458244"/>
            <a:ext cx="3053785" cy="781201"/>
          </a:xfrm>
          <a:prstGeom prst="rect">
            <a:avLst/>
          </a:prstGeom>
        </p:spPr>
      </p:pic>
    </p:spTree>
    <p:extLst>
      <p:ext uri="{BB962C8B-B14F-4D97-AF65-F5344CB8AC3E}">
        <p14:creationId xmlns:p14="http://schemas.microsoft.com/office/powerpoint/2010/main" val="374009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828C08-7675-0164-DA14-9C62869456E0}"/>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 Tunneling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0C7236-6126-B4B0-3FE5-78C8D6A420F8}"/>
                  </a:ext>
                </a:extLst>
              </p:cNvPr>
              <p:cNvSpPr txBox="1"/>
              <p:nvPr/>
            </p:nvSpPr>
            <p:spPr>
              <a:xfrm>
                <a:off x="297873" y="1140896"/>
                <a:ext cx="11596254" cy="646331"/>
              </a:xfrm>
              <a:prstGeom prst="rect">
                <a:avLst/>
              </a:prstGeom>
              <a:noFill/>
            </p:spPr>
            <p:txBody>
              <a:bodyPr wrap="square">
                <a:spAutoFit/>
              </a:bodyPr>
              <a:lstStyle/>
              <a:p>
                <a:r>
                  <a:rPr lang="en-US" sz="1800" dirty="0">
                    <a:effectLst/>
                    <a:latin typeface="ACaslonPro"/>
                  </a:rPr>
                  <a:t>So far, we have assumed that </a:t>
                </a:r>
                <a14:m>
                  <m:oMath xmlns:m="http://schemas.openxmlformats.org/officeDocument/2006/math">
                    <m:r>
                      <a:rPr lang="en-US" sz="1800" i="1" dirty="0" smtClean="0">
                        <a:effectLst/>
                        <a:latin typeface="Cambria Math" panose="02040503050406030204" pitchFamily="18" charset="0"/>
                      </a:rPr>
                      <m:t>𝐸</m:t>
                    </m:r>
                    <m:r>
                      <a:rPr lang="en-US" sz="1800" i="1" dirty="0" smtClean="0">
                        <a:effectLst/>
                        <a:latin typeface="Cambria Math" panose="02040503050406030204" pitchFamily="18" charset="0"/>
                      </a:rPr>
                      <m:t>&gt; </m:t>
                    </m:r>
                    <m:r>
                      <a:rPr lang="en-US" sz="1800" i="1" dirty="0" smtClean="0">
                        <a:effectLst/>
                        <a:latin typeface="Cambria Math" panose="02040503050406030204" pitchFamily="18" charset="0"/>
                      </a:rPr>
                      <m:t>𝑉</m:t>
                    </m:r>
                  </m:oMath>
                </a14:m>
                <a:r>
                  <a:rPr lang="en-US" sz="1800" dirty="0">
                    <a:effectLst/>
                    <a:latin typeface="ACaslonPro"/>
                  </a:rPr>
                  <a:t> so </a:t>
                </a:r>
                <a14:m>
                  <m:oMath xmlns:m="http://schemas.openxmlformats.org/officeDocument/2006/math">
                    <m:r>
                      <a:rPr lang="en-US" sz="1800" i="1" dirty="0" smtClean="0">
                        <a:effectLst/>
                        <a:latin typeface="Cambria Math" panose="02040503050406030204" pitchFamily="18" charset="0"/>
                      </a:rPr>
                      <m:t>𝑝</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ACaslonPro"/>
                  </a:rPr>
                  <a:t> is real. </a:t>
                </a:r>
                <a:r>
                  <a:rPr lang="en-US" dirty="0"/>
                  <a:t>But we can easily write down the corresponding result in the </a:t>
                </a:r>
                <a:r>
                  <a:rPr lang="en-US" i="1" dirty="0"/>
                  <a:t>non</a:t>
                </a:r>
                <a:r>
                  <a:rPr lang="en-US" dirty="0"/>
                  <a:t>-classical region </a:t>
                </a:r>
                <a14:m>
                  <m:oMath xmlns:m="http://schemas.openxmlformats.org/officeDocument/2006/math">
                    <m:r>
                      <a:rPr lang="en-US" i="1" dirty="0">
                        <a:latin typeface="Cambria Math" panose="02040503050406030204" pitchFamily="18" charset="0"/>
                      </a:rPr>
                      <m:t>𝐸</m:t>
                    </m:r>
                    <m:r>
                      <a:rPr lang="en-US" b="0" i="1" dirty="0" smtClean="0">
                        <a:latin typeface="Cambria Math" panose="02040503050406030204" pitchFamily="18" charset="0"/>
                      </a:rPr>
                      <m:t>&lt;</m:t>
                    </m:r>
                    <m:r>
                      <a:rPr lang="en-US" i="1" dirty="0">
                        <a:latin typeface="Cambria Math" panose="02040503050406030204" pitchFamily="18" charset="0"/>
                      </a:rPr>
                      <m:t> </m:t>
                    </m:r>
                    <m:r>
                      <a:rPr lang="en-US" i="1" dirty="0">
                        <a:latin typeface="Cambria Math" panose="02040503050406030204" pitchFamily="18" charset="0"/>
                      </a:rPr>
                      <m:t>𝑉</m:t>
                    </m:r>
                  </m:oMath>
                </a14:m>
                <a:r>
                  <a:rPr lang="en-US" dirty="0"/>
                  <a:t>. It’s the same as before, but now </a:t>
                </a:r>
                <a:r>
                  <a:rPr lang="en-US" dirty="0">
                    <a:latin typeface="ACaslonPro"/>
                  </a:rPr>
                  <a:t>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a14:m>
                <a:r>
                  <a:rPr lang="en-US" dirty="0"/>
                  <a:t> is imaginary</a:t>
                </a:r>
              </a:p>
            </p:txBody>
          </p:sp>
        </mc:Choice>
        <mc:Fallback xmlns="">
          <p:sp>
            <p:nvSpPr>
              <p:cNvPr id="5" name="TextBox 4">
                <a:extLst>
                  <a:ext uri="{FF2B5EF4-FFF2-40B4-BE49-F238E27FC236}">
                    <a16:creationId xmlns:a16="http://schemas.microsoft.com/office/drawing/2014/main" id="{F80C7236-6126-B4B0-3FE5-78C8D6A420F8}"/>
                  </a:ext>
                </a:extLst>
              </p:cNvPr>
              <p:cNvSpPr txBox="1">
                <a:spLocks noRot="1" noChangeAspect="1" noMove="1" noResize="1" noEditPoints="1" noAdjustHandles="1" noChangeArrowheads="1" noChangeShapeType="1" noTextEdit="1"/>
              </p:cNvSpPr>
              <p:nvPr/>
            </p:nvSpPr>
            <p:spPr>
              <a:xfrm>
                <a:off x="297873" y="1140896"/>
                <a:ext cx="11596254" cy="646331"/>
              </a:xfrm>
              <a:prstGeom prst="rect">
                <a:avLst/>
              </a:prstGeom>
              <a:blipFill>
                <a:blip r:embed="rId2"/>
                <a:stretch>
                  <a:fillRect l="-438" t="-3846" b="-15385"/>
                </a:stretch>
              </a:blipFill>
            </p:spPr>
            <p:txBody>
              <a:bodyPr/>
              <a:lstStyle/>
              <a:p>
                <a:r>
                  <a:rPr lang="en-US">
                    <a:noFill/>
                  </a:rPr>
                  <a:t> </a:t>
                </a:r>
              </a:p>
            </p:txBody>
          </p:sp>
        </mc:Fallback>
      </mc:AlternateContent>
      <p:pic>
        <p:nvPicPr>
          <p:cNvPr id="8" name="Picture 7" descr="A mathematical equation with a square and a line&#10;&#10;Description automatically generated">
            <a:extLst>
              <a:ext uri="{FF2B5EF4-FFF2-40B4-BE49-F238E27FC236}">
                <a16:creationId xmlns:a16="http://schemas.microsoft.com/office/drawing/2014/main" id="{C2581CF3-FBC3-E874-C76C-0CBA45D01D4E}"/>
              </a:ext>
            </a:extLst>
          </p:cNvPr>
          <p:cNvPicPr>
            <a:picLocks noChangeAspect="1"/>
          </p:cNvPicPr>
          <p:nvPr/>
        </p:nvPicPr>
        <p:blipFill>
          <a:blip r:embed="rId3"/>
          <a:stretch>
            <a:fillRect/>
          </a:stretch>
        </p:blipFill>
        <p:spPr>
          <a:xfrm>
            <a:off x="3661641" y="1934182"/>
            <a:ext cx="4360141" cy="1064554"/>
          </a:xfrm>
          <a:prstGeom prst="rect">
            <a:avLst/>
          </a:prstGeom>
        </p:spPr>
      </p:pic>
      <p:sp>
        <p:nvSpPr>
          <p:cNvPr id="10" name="TextBox 9">
            <a:extLst>
              <a:ext uri="{FF2B5EF4-FFF2-40B4-BE49-F238E27FC236}">
                <a16:creationId xmlns:a16="http://schemas.microsoft.com/office/drawing/2014/main" id="{56191E3F-808C-9899-A966-181120900289}"/>
              </a:ext>
            </a:extLst>
          </p:cNvPr>
          <p:cNvSpPr txBox="1"/>
          <p:nvPr/>
        </p:nvSpPr>
        <p:spPr>
          <a:xfrm>
            <a:off x="297872" y="3263231"/>
            <a:ext cx="11596253" cy="369332"/>
          </a:xfrm>
          <a:prstGeom prst="rect">
            <a:avLst/>
          </a:prstGeom>
          <a:noFill/>
        </p:spPr>
        <p:txBody>
          <a:bodyPr wrap="square">
            <a:spAutoFit/>
          </a:bodyPr>
          <a:lstStyle/>
          <a:p>
            <a:r>
              <a:rPr lang="en-US" sz="1800" dirty="0">
                <a:effectLst/>
                <a:latin typeface="ACaslonPro"/>
              </a:rPr>
              <a:t>Consider, for example, the problem of scattering from a rectangular barrier with a bumpy top.  </a:t>
            </a:r>
            <a:endParaRPr lang="en-US" dirty="0"/>
          </a:p>
        </p:txBody>
      </p:sp>
      <p:pic>
        <p:nvPicPr>
          <p:cNvPr id="12" name="Picture 11" descr="A graph of a function&#10;&#10;Description automatically generated">
            <a:extLst>
              <a:ext uri="{FF2B5EF4-FFF2-40B4-BE49-F238E27FC236}">
                <a16:creationId xmlns:a16="http://schemas.microsoft.com/office/drawing/2014/main" id="{BA786419-391D-EF6E-F635-7D801C939E51}"/>
              </a:ext>
            </a:extLst>
          </p:cNvPr>
          <p:cNvPicPr>
            <a:picLocks noChangeAspect="1"/>
          </p:cNvPicPr>
          <p:nvPr/>
        </p:nvPicPr>
        <p:blipFill>
          <a:blip r:embed="rId4"/>
          <a:stretch>
            <a:fillRect/>
          </a:stretch>
        </p:blipFill>
        <p:spPr>
          <a:xfrm>
            <a:off x="413905" y="3945775"/>
            <a:ext cx="4854286" cy="2312692"/>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8BC4D691-D3F4-813F-317D-3BCD6B77751D}"/>
              </a:ext>
            </a:extLst>
          </p:cNvPr>
          <p:cNvPicPr>
            <a:picLocks noChangeAspect="1"/>
          </p:cNvPicPr>
          <p:nvPr/>
        </p:nvPicPr>
        <p:blipFill>
          <a:blip r:embed="rId5"/>
          <a:stretch>
            <a:fillRect/>
          </a:stretch>
        </p:blipFill>
        <p:spPr>
          <a:xfrm>
            <a:off x="6706087" y="3841362"/>
            <a:ext cx="2714336" cy="71275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A3A5A6E-5CF0-F8B8-0244-4B582ACCDEA5}"/>
                  </a:ext>
                </a:extLst>
              </p:cNvPr>
              <p:cNvSpPr txBox="1"/>
              <p:nvPr/>
            </p:nvSpPr>
            <p:spPr>
              <a:xfrm>
                <a:off x="5562266" y="4039401"/>
                <a:ext cx="807209" cy="369332"/>
              </a:xfrm>
              <a:prstGeom prst="rect">
                <a:avLst/>
              </a:prstGeom>
              <a:noFill/>
            </p:spPr>
            <p:txBody>
              <a:bodyPr wrap="none" rtlCol="0">
                <a:spAutoFit/>
              </a:bodyPr>
              <a:lstStyle/>
              <a:p>
                <a14:m>
                  <m:oMath xmlns:m="http://schemas.openxmlformats.org/officeDocument/2006/math">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&lt;0</m:t>
                    </m:r>
                  </m:oMath>
                </a14:m>
                <a:r>
                  <a:rPr lang="en-US" dirty="0"/>
                  <a:t>;</a:t>
                </a:r>
              </a:p>
            </p:txBody>
          </p:sp>
        </mc:Choice>
        <mc:Fallback xmlns="">
          <p:sp>
            <p:nvSpPr>
              <p:cNvPr id="15" name="TextBox 14">
                <a:extLst>
                  <a:ext uri="{FF2B5EF4-FFF2-40B4-BE49-F238E27FC236}">
                    <a16:creationId xmlns:a16="http://schemas.microsoft.com/office/drawing/2014/main" id="{0A3A5A6E-5CF0-F8B8-0244-4B582ACCDEA5}"/>
                  </a:ext>
                </a:extLst>
              </p:cNvPr>
              <p:cNvSpPr txBox="1">
                <a:spLocks noRot="1" noChangeAspect="1" noMove="1" noResize="1" noEditPoints="1" noAdjustHandles="1" noChangeArrowheads="1" noChangeShapeType="1" noTextEdit="1"/>
              </p:cNvSpPr>
              <p:nvPr/>
            </p:nvSpPr>
            <p:spPr>
              <a:xfrm>
                <a:off x="5562266" y="4039401"/>
                <a:ext cx="807209" cy="369332"/>
              </a:xfrm>
              <a:prstGeom prst="rect">
                <a:avLst/>
              </a:prstGeom>
              <a:blipFill>
                <a:blip r:embed="rId6"/>
                <a:stretch>
                  <a:fillRect t="-10000" r="-4615" b="-23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C0F01C9-4970-D8CB-1A46-856E06B662CB}"/>
              </a:ext>
            </a:extLst>
          </p:cNvPr>
          <p:cNvSpPr txBox="1"/>
          <p:nvPr/>
        </p:nvSpPr>
        <p:spPr>
          <a:xfrm>
            <a:off x="5545192" y="4559211"/>
            <a:ext cx="6050054" cy="369332"/>
          </a:xfrm>
          <a:prstGeom prst="rect">
            <a:avLst/>
          </a:prstGeom>
          <a:noFill/>
        </p:spPr>
        <p:txBody>
          <a:bodyPr wrap="none" rtlCol="0">
            <a:spAutoFit/>
          </a:bodyPr>
          <a:lstStyle/>
          <a:p>
            <a:r>
              <a:rPr lang="en-US" sz="1800" dirty="0">
                <a:effectLst/>
                <a:latin typeface="ACaslonPro"/>
              </a:rPr>
              <a:t>where </a:t>
            </a:r>
            <a:r>
              <a:rPr lang="en-US" sz="1800" i="1" dirty="0">
                <a:effectLst/>
                <a:latin typeface="ACaslonPro"/>
              </a:rPr>
              <a:t>A </a:t>
            </a:r>
            <a:r>
              <a:rPr lang="en-US" sz="1800" dirty="0">
                <a:effectLst/>
                <a:latin typeface="ACaslonPro"/>
              </a:rPr>
              <a:t>is the incident amplitude, </a:t>
            </a:r>
            <a:r>
              <a:rPr lang="en-US" sz="1800" i="1" dirty="0">
                <a:effectLst/>
                <a:latin typeface="ACaslonPro"/>
              </a:rPr>
              <a:t>B </a:t>
            </a:r>
            <a:r>
              <a:rPr lang="en-US" sz="1800" dirty="0">
                <a:effectLst/>
                <a:latin typeface="ACaslonPro"/>
              </a:rPr>
              <a:t>is the reflected amplitude</a:t>
            </a:r>
            <a:endParaRPr lang="en-US" dirty="0"/>
          </a:p>
        </p:txBody>
      </p:sp>
      <p:pic>
        <p:nvPicPr>
          <p:cNvPr id="18" name="Picture 17" descr="A square root of a function&#10;&#10;Description automatically generated">
            <a:extLst>
              <a:ext uri="{FF2B5EF4-FFF2-40B4-BE49-F238E27FC236}">
                <a16:creationId xmlns:a16="http://schemas.microsoft.com/office/drawing/2014/main" id="{FD1B2F3D-EAC3-1465-9DFB-F5B949CA409A}"/>
              </a:ext>
            </a:extLst>
          </p:cNvPr>
          <p:cNvPicPr>
            <a:picLocks noChangeAspect="1"/>
          </p:cNvPicPr>
          <p:nvPr/>
        </p:nvPicPr>
        <p:blipFill>
          <a:blip r:embed="rId7"/>
          <a:stretch>
            <a:fillRect/>
          </a:stretch>
        </p:blipFill>
        <p:spPr>
          <a:xfrm>
            <a:off x="9824027" y="3972466"/>
            <a:ext cx="1554018" cy="39798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0722128-4ACC-104A-3924-3EE5864E27CC}"/>
                  </a:ext>
                </a:extLst>
              </p:cNvPr>
              <p:cNvSpPr txBox="1"/>
              <p:nvPr/>
            </p:nvSpPr>
            <p:spPr>
              <a:xfrm>
                <a:off x="5562266" y="4993358"/>
                <a:ext cx="807209" cy="369332"/>
              </a:xfrm>
              <a:prstGeom prst="rect">
                <a:avLst/>
              </a:prstGeom>
              <a:noFill/>
            </p:spPr>
            <p:txBody>
              <a:bodyPr wrap="none" rtlCol="0">
                <a:spAutoFit/>
              </a:bodyPr>
              <a:lstStyle/>
              <a:p>
                <a14:m>
                  <m:oMath xmlns:m="http://schemas.openxmlformats.org/officeDocument/2006/math">
                    <m:r>
                      <a:rPr lang="en-US" sz="1800" i="1" dirty="0" smtClean="0">
                        <a:effectLst/>
                        <a:latin typeface="Cambria Math" panose="02040503050406030204" pitchFamily="18" charset="0"/>
                      </a:rPr>
                      <m:t>𝑥</m:t>
                    </m:r>
                    <m:r>
                      <a:rPr lang="en-US" sz="1800" b="0" i="1" dirty="0" smtClean="0">
                        <a:effectLst/>
                        <a:latin typeface="Cambria Math" panose="02040503050406030204" pitchFamily="18" charset="0"/>
                      </a:rPr>
                      <m:t>&gt;</m:t>
                    </m:r>
                    <m:r>
                      <a:rPr lang="en-US" sz="1800" b="0" i="1" dirty="0" smtClean="0">
                        <a:effectLst/>
                        <a:latin typeface="Cambria Math" panose="02040503050406030204" pitchFamily="18" charset="0"/>
                      </a:rPr>
                      <m:t>𝑎</m:t>
                    </m:r>
                  </m:oMath>
                </a14:m>
                <a:r>
                  <a:rPr lang="en-US" dirty="0"/>
                  <a:t>;</a:t>
                </a:r>
              </a:p>
            </p:txBody>
          </p:sp>
        </mc:Choice>
        <mc:Fallback xmlns="">
          <p:sp>
            <p:nvSpPr>
              <p:cNvPr id="19" name="TextBox 18">
                <a:extLst>
                  <a:ext uri="{FF2B5EF4-FFF2-40B4-BE49-F238E27FC236}">
                    <a16:creationId xmlns:a16="http://schemas.microsoft.com/office/drawing/2014/main" id="{D0722128-4ACC-104A-3924-3EE5864E27CC}"/>
                  </a:ext>
                </a:extLst>
              </p:cNvPr>
              <p:cNvSpPr txBox="1">
                <a:spLocks noRot="1" noChangeAspect="1" noMove="1" noResize="1" noEditPoints="1" noAdjustHandles="1" noChangeArrowheads="1" noChangeShapeType="1" noTextEdit="1"/>
              </p:cNvSpPr>
              <p:nvPr/>
            </p:nvSpPr>
            <p:spPr>
              <a:xfrm>
                <a:off x="5562266" y="4993358"/>
                <a:ext cx="807209" cy="369332"/>
              </a:xfrm>
              <a:prstGeom prst="rect">
                <a:avLst/>
              </a:prstGeom>
              <a:blipFill>
                <a:blip r:embed="rId8"/>
                <a:stretch>
                  <a:fillRect t="-6667" r="-6154" b="-26667"/>
                </a:stretch>
              </a:blipFill>
            </p:spPr>
            <p:txBody>
              <a:bodyPr/>
              <a:lstStyle/>
              <a:p>
                <a:r>
                  <a:rPr lang="en-US">
                    <a:noFill/>
                  </a:rPr>
                  <a:t> </a:t>
                </a:r>
              </a:p>
            </p:txBody>
          </p:sp>
        </mc:Fallback>
      </mc:AlternateContent>
      <p:pic>
        <p:nvPicPr>
          <p:cNvPr id="21" name="Picture 20" descr="A black text with a white background&#10;&#10;Description automatically generated with medium confidence">
            <a:extLst>
              <a:ext uri="{FF2B5EF4-FFF2-40B4-BE49-F238E27FC236}">
                <a16:creationId xmlns:a16="http://schemas.microsoft.com/office/drawing/2014/main" id="{837D05B2-8C5C-68BF-88B3-807CCB7F1194}"/>
              </a:ext>
            </a:extLst>
          </p:cNvPr>
          <p:cNvPicPr>
            <a:picLocks noChangeAspect="1"/>
          </p:cNvPicPr>
          <p:nvPr/>
        </p:nvPicPr>
        <p:blipFill>
          <a:blip r:embed="rId9"/>
          <a:stretch>
            <a:fillRect/>
          </a:stretch>
        </p:blipFill>
        <p:spPr>
          <a:xfrm>
            <a:off x="6706087" y="4875901"/>
            <a:ext cx="1763568" cy="668184"/>
          </a:xfrm>
          <a:prstGeom prst="rect">
            <a:avLst/>
          </a:prstGeom>
        </p:spPr>
      </p:pic>
      <p:sp>
        <p:nvSpPr>
          <p:cNvPr id="22" name="TextBox 21">
            <a:extLst>
              <a:ext uri="{FF2B5EF4-FFF2-40B4-BE49-F238E27FC236}">
                <a16:creationId xmlns:a16="http://schemas.microsoft.com/office/drawing/2014/main" id="{19FC8CD5-C4A1-5590-BA12-9025CEEC683E}"/>
              </a:ext>
            </a:extLst>
          </p:cNvPr>
          <p:cNvSpPr txBox="1"/>
          <p:nvPr/>
        </p:nvSpPr>
        <p:spPr>
          <a:xfrm>
            <a:off x="5562266" y="5486209"/>
            <a:ext cx="6678880" cy="369332"/>
          </a:xfrm>
          <a:prstGeom prst="rect">
            <a:avLst/>
          </a:prstGeom>
          <a:noFill/>
        </p:spPr>
        <p:txBody>
          <a:bodyPr wrap="none" rtlCol="0">
            <a:spAutoFit/>
          </a:bodyPr>
          <a:lstStyle/>
          <a:p>
            <a:r>
              <a:rPr lang="en-US" sz="1800" dirty="0">
                <a:effectLst/>
                <a:latin typeface="ACaslonPro"/>
              </a:rPr>
              <a:t>where </a:t>
            </a:r>
            <a:r>
              <a:rPr lang="en-US" sz="1800" i="1" dirty="0">
                <a:effectLst/>
                <a:latin typeface="ACaslonPro"/>
              </a:rPr>
              <a:t>F </a:t>
            </a:r>
            <a:r>
              <a:rPr lang="en-US" sz="1800" dirty="0">
                <a:effectLst/>
                <a:latin typeface="ACaslonPro"/>
              </a:rPr>
              <a:t>is the transmitted amplitude. The transmission probability is </a:t>
            </a:r>
            <a:endParaRPr lang="en-US" dirty="0"/>
          </a:p>
        </p:txBody>
      </p:sp>
      <p:pic>
        <p:nvPicPr>
          <p:cNvPr id="24" name="Picture 23" descr="A mathematical equation with black text&#10;&#10;Description automatically generated">
            <a:extLst>
              <a:ext uri="{FF2B5EF4-FFF2-40B4-BE49-F238E27FC236}">
                <a16:creationId xmlns:a16="http://schemas.microsoft.com/office/drawing/2014/main" id="{4A7D2EA5-9635-5271-92CC-5BFB8E9ED705}"/>
              </a:ext>
            </a:extLst>
          </p:cNvPr>
          <p:cNvPicPr>
            <a:picLocks noChangeAspect="1"/>
          </p:cNvPicPr>
          <p:nvPr/>
        </p:nvPicPr>
        <p:blipFill>
          <a:blip r:embed="rId10"/>
          <a:stretch>
            <a:fillRect/>
          </a:stretch>
        </p:blipFill>
        <p:spPr>
          <a:xfrm>
            <a:off x="7878146" y="5796802"/>
            <a:ext cx="1183017" cy="923330"/>
          </a:xfrm>
          <a:prstGeom prst="rect">
            <a:avLst/>
          </a:prstGeom>
        </p:spPr>
      </p:pic>
    </p:spTree>
    <p:extLst>
      <p:ext uri="{BB962C8B-B14F-4D97-AF65-F5344CB8AC3E}">
        <p14:creationId xmlns:p14="http://schemas.microsoft.com/office/powerpoint/2010/main" val="1728486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4D7634A-0347-6536-E248-79D08A9DFE3F}"/>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 Tunneling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BB8236-B083-D05C-4A45-0A8EA0B78440}"/>
                  </a:ext>
                </a:extLst>
              </p:cNvPr>
              <p:cNvSpPr txBox="1"/>
              <p:nvPr/>
            </p:nvSpPr>
            <p:spPr>
              <a:xfrm>
                <a:off x="297873" y="1140898"/>
                <a:ext cx="8555182" cy="369332"/>
              </a:xfrm>
              <a:prstGeom prst="rect">
                <a:avLst/>
              </a:prstGeom>
              <a:noFill/>
            </p:spPr>
            <p:txBody>
              <a:bodyPr wrap="square">
                <a:spAutoFit/>
              </a:bodyPr>
              <a:lstStyle/>
              <a:p>
                <a:r>
                  <a:rPr lang="en-US" sz="1800" dirty="0">
                    <a:effectLst/>
                    <a:latin typeface="ACaslonPro"/>
                  </a:rPr>
                  <a:t>In the tunneling region </a:t>
                </a:r>
                <a14:m>
                  <m:oMath xmlns:m="http://schemas.openxmlformats.org/officeDocument/2006/math">
                    <m:r>
                      <a:rPr lang="en-US" sz="1800" b="0" i="1" smtClean="0">
                        <a:effectLst/>
                        <a:latin typeface="Cambria Math" panose="02040503050406030204" pitchFamily="18" charset="0"/>
                      </a:rPr>
                      <m:t>0</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𝑥</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𝑎</m:t>
                    </m:r>
                  </m:oMath>
                </a14:m>
                <a:r>
                  <a:rPr lang="en-US" dirty="0"/>
                  <a:t> the WKB approximation gives </a:t>
                </a:r>
              </a:p>
            </p:txBody>
          </p:sp>
        </mc:Choice>
        <mc:Fallback xmlns="">
          <p:sp>
            <p:nvSpPr>
              <p:cNvPr id="5" name="TextBox 4">
                <a:extLst>
                  <a:ext uri="{FF2B5EF4-FFF2-40B4-BE49-F238E27FC236}">
                    <a16:creationId xmlns:a16="http://schemas.microsoft.com/office/drawing/2014/main" id="{1DBB8236-B083-D05C-4A45-0A8EA0B78440}"/>
                  </a:ext>
                </a:extLst>
              </p:cNvPr>
              <p:cNvSpPr txBox="1">
                <a:spLocks noRot="1" noChangeAspect="1" noMove="1" noResize="1" noEditPoints="1" noAdjustHandles="1" noChangeArrowheads="1" noChangeShapeType="1" noTextEdit="1"/>
              </p:cNvSpPr>
              <p:nvPr/>
            </p:nvSpPr>
            <p:spPr>
              <a:xfrm>
                <a:off x="297873" y="1140898"/>
                <a:ext cx="8555182" cy="369332"/>
              </a:xfrm>
              <a:prstGeom prst="rect">
                <a:avLst/>
              </a:prstGeom>
              <a:blipFill>
                <a:blip r:embed="rId2"/>
                <a:stretch>
                  <a:fillRect l="-593" t="-6452" b="-22581"/>
                </a:stretch>
              </a:blipFill>
            </p:spPr>
            <p:txBody>
              <a:bodyPr/>
              <a:lstStyle/>
              <a:p>
                <a:r>
                  <a:rPr lang="en-US">
                    <a:noFill/>
                  </a:rPr>
                  <a:t> </a:t>
                </a:r>
              </a:p>
            </p:txBody>
          </p:sp>
        </mc:Fallback>
      </mc:AlternateContent>
      <p:pic>
        <p:nvPicPr>
          <p:cNvPr id="7" name="Picture 6" descr="A math equations on a white background&#10;&#10;Description automatically generated">
            <a:extLst>
              <a:ext uri="{FF2B5EF4-FFF2-40B4-BE49-F238E27FC236}">
                <a16:creationId xmlns:a16="http://schemas.microsoft.com/office/drawing/2014/main" id="{71E93A8C-C609-FFFF-8A2C-997168E978FA}"/>
              </a:ext>
            </a:extLst>
          </p:cNvPr>
          <p:cNvPicPr>
            <a:picLocks noChangeAspect="1"/>
          </p:cNvPicPr>
          <p:nvPr/>
        </p:nvPicPr>
        <p:blipFill>
          <a:blip r:embed="rId3"/>
          <a:stretch>
            <a:fillRect/>
          </a:stretch>
        </p:blipFill>
        <p:spPr>
          <a:xfrm>
            <a:off x="2496704" y="1665900"/>
            <a:ext cx="7198591" cy="10267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352DDD-6D19-1BAD-8AD7-EDFD3DB9D951}"/>
                  </a:ext>
                </a:extLst>
              </p:cNvPr>
              <p:cNvSpPr txBox="1"/>
              <p:nvPr/>
            </p:nvSpPr>
            <p:spPr>
              <a:xfrm>
                <a:off x="297873" y="2967335"/>
                <a:ext cx="11578936" cy="1477328"/>
              </a:xfrm>
              <a:prstGeom prst="rect">
                <a:avLst/>
              </a:prstGeom>
              <a:noFill/>
            </p:spPr>
            <p:txBody>
              <a:bodyPr wrap="square">
                <a:spAutoFit/>
              </a:bodyPr>
              <a:lstStyle/>
              <a:p>
                <a:r>
                  <a:rPr lang="en-US" sz="1800" dirty="0">
                    <a:effectLst/>
                    <a:latin typeface="ACaslonPro"/>
                  </a:rPr>
                  <a:t>If the barrier is very high and/or very wide (which is to say, if the probability of tunneling is small), then the coefficient of the exponentially </a:t>
                </a:r>
                <a:r>
                  <a:rPr lang="en-US" sz="1800" i="1" dirty="0">
                    <a:effectLst/>
                    <a:latin typeface="ACaslonPro"/>
                  </a:rPr>
                  <a:t>increasing </a:t>
                </a:r>
                <a:r>
                  <a:rPr lang="en-US" sz="1800" dirty="0">
                    <a:effectLst/>
                    <a:latin typeface="ACaslonPro"/>
                  </a:rPr>
                  <a:t>term </a:t>
                </a:r>
                <a14:m>
                  <m:oMath xmlns:m="http://schemas.openxmlformats.org/officeDocument/2006/math">
                    <m:r>
                      <a:rPr lang="en-US" sz="1800" i="1" dirty="0" smtClean="0">
                        <a:effectLst/>
                        <a:latin typeface="Cambria Math" panose="02040503050406030204" pitchFamily="18" charset="0"/>
                      </a:rPr>
                      <m:t>𝐶</m:t>
                    </m:r>
                  </m:oMath>
                </a14:m>
                <a:r>
                  <a:rPr lang="en-US" dirty="0"/>
                  <a:t> must be small (in fact, it would be </a:t>
                </a:r>
                <a:r>
                  <a:rPr lang="en-US" i="1" dirty="0"/>
                  <a:t>zero </a:t>
                </a:r>
                <a:r>
                  <a:rPr lang="en-US" dirty="0"/>
                  <a:t>if the barrier were </a:t>
                </a:r>
                <a:r>
                  <a:rPr lang="en-US" i="1" dirty="0"/>
                  <a:t>infinitely </a:t>
                </a:r>
                <a:r>
                  <a:rPr lang="en-US" dirty="0"/>
                  <a:t>broad), and the wave function looks something like that in Figure. The relative amplitudes of the incident and transmitted waves are determined essentially by the total decrease of the exponential over the nonclassical region: </a:t>
                </a:r>
              </a:p>
              <a:p>
                <a:endParaRPr lang="en-US" dirty="0"/>
              </a:p>
            </p:txBody>
          </p:sp>
        </mc:Choice>
        <mc:Fallback xmlns="">
          <p:sp>
            <p:nvSpPr>
              <p:cNvPr id="9" name="TextBox 8">
                <a:extLst>
                  <a:ext uri="{FF2B5EF4-FFF2-40B4-BE49-F238E27FC236}">
                    <a16:creationId xmlns:a16="http://schemas.microsoft.com/office/drawing/2014/main" id="{CD352DDD-6D19-1BAD-8AD7-EDFD3DB9D951}"/>
                  </a:ext>
                </a:extLst>
              </p:cNvPr>
              <p:cNvSpPr txBox="1">
                <a:spLocks noRot="1" noChangeAspect="1" noMove="1" noResize="1" noEditPoints="1" noAdjustHandles="1" noChangeArrowheads="1" noChangeShapeType="1" noTextEdit="1"/>
              </p:cNvSpPr>
              <p:nvPr/>
            </p:nvSpPr>
            <p:spPr>
              <a:xfrm>
                <a:off x="297873" y="2967335"/>
                <a:ext cx="11578936" cy="1477328"/>
              </a:xfrm>
              <a:prstGeom prst="rect">
                <a:avLst/>
              </a:prstGeom>
              <a:blipFill>
                <a:blip r:embed="rId4"/>
                <a:stretch>
                  <a:fillRect l="-438" t="-1709"/>
                </a:stretch>
              </a:blipFill>
            </p:spPr>
            <p:txBody>
              <a:bodyPr/>
              <a:lstStyle/>
              <a:p>
                <a:r>
                  <a:rPr lang="en-US">
                    <a:noFill/>
                  </a:rPr>
                  <a:t> </a:t>
                </a:r>
              </a:p>
            </p:txBody>
          </p:sp>
        </mc:Fallback>
      </mc:AlternateContent>
      <p:pic>
        <p:nvPicPr>
          <p:cNvPr id="11" name="Picture 10" descr="A line drawing of a curve&#10;&#10;Description automatically generated">
            <a:extLst>
              <a:ext uri="{FF2B5EF4-FFF2-40B4-BE49-F238E27FC236}">
                <a16:creationId xmlns:a16="http://schemas.microsoft.com/office/drawing/2014/main" id="{387762EA-0150-64DF-2220-EB5A80FC3E81}"/>
              </a:ext>
            </a:extLst>
          </p:cNvPr>
          <p:cNvPicPr>
            <a:picLocks noChangeAspect="1"/>
          </p:cNvPicPr>
          <p:nvPr/>
        </p:nvPicPr>
        <p:blipFill>
          <a:blip r:embed="rId5"/>
          <a:stretch>
            <a:fillRect/>
          </a:stretch>
        </p:blipFill>
        <p:spPr>
          <a:xfrm>
            <a:off x="297873" y="4616980"/>
            <a:ext cx="6856269" cy="1812576"/>
          </a:xfrm>
          <a:prstGeom prst="rect">
            <a:avLst/>
          </a:prstGeom>
        </p:spPr>
      </p:pic>
      <p:pic>
        <p:nvPicPr>
          <p:cNvPr id="13" name="Picture 12" descr="A mathematical equation with a mathematical formula&#10;&#10;Description automatically generated with medium confidence">
            <a:extLst>
              <a:ext uri="{FF2B5EF4-FFF2-40B4-BE49-F238E27FC236}">
                <a16:creationId xmlns:a16="http://schemas.microsoft.com/office/drawing/2014/main" id="{DE97EF13-3232-EA77-E9F3-0BCFCBD952CC}"/>
              </a:ext>
            </a:extLst>
          </p:cNvPr>
          <p:cNvPicPr>
            <a:picLocks noChangeAspect="1"/>
          </p:cNvPicPr>
          <p:nvPr/>
        </p:nvPicPr>
        <p:blipFill>
          <a:blip r:embed="rId6"/>
          <a:stretch>
            <a:fillRect/>
          </a:stretch>
        </p:blipFill>
        <p:spPr>
          <a:xfrm>
            <a:off x="9186717" y="4005037"/>
            <a:ext cx="2690092" cy="879252"/>
          </a:xfrm>
          <a:prstGeom prst="rect">
            <a:avLst/>
          </a:prstGeom>
        </p:spPr>
      </p:pic>
      <p:pic>
        <p:nvPicPr>
          <p:cNvPr id="15" name="Picture 14" descr="A math equation with black text&#10;&#10;Description automatically generated">
            <a:extLst>
              <a:ext uri="{FF2B5EF4-FFF2-40B4-BE49-F238E27FC236}">
                <a16:creationId xmlns:a16="http://schemas.microsoft.com/office/drawing/2014/main" id="{5CF723BA-F39F-1CC1-A3AE-CC50EADA1D03}"/>
              </a:ext>
            </a:extLst>
          </p:cNvPr>
          <p:cNvPicPr>
            <a:picLocks noChangeAspect="1"/>
          </p:cNvPicPr>
          <p:nvPr/>
        </p:nvPicPr>
        <p:blipFill>
          <a:blip r:embed="rId7"/>
          <a:stretch>
            <a:fillRect/>
          </a:stretch>
        </p:blipFill>
        <p:spPr>
          <a:xfrm>
            <a:off x="7449415" y="5185266"/>
            <a:ext cx="4491759" cy="950739"/>
          </a:xfrm>
          <a:prstGeom prst="rect">
            <a:avLst/>
          </a:prstGeom>
        </p:spPr>
      </p:pic>
    </p:spTree>
    <p:extLst>
      <p:ext uri="{BB962C8B-B14F-4D97-AF65-F5344CB8AC3E}">
        <p14:creationId xmlns:p14="http://schemas.microsoft.com/office/powerpoint/2010/main" val="54294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ECB-FF8A-CDD4-2C10-44B6947E5A6A}"/>
              </a:ext>
            </a:extLst>
          </p:cNvPr>
          <p:cNvSpPr>
            <a:spLocks noGrp="1"/>
          </p:cNvSpPr>
          <p:nvPr>
            <p:ph type="title"/>
          </p:nvPr>
        </p:nvSpPr>
        <p:spPr>
          <a:xfrm>
            <a:off x="277091" y="0"/>
            <a:ext cx="10515600" cy="1325563"/>
          </a:xfrm>
        </p:spPr>
        <p:txBody>
          <a:bodyPr/>
          <a:lstStyle/>
          <a:p>
            <a:r>
              <a:rPr lang="en-US" b="1" dirty="0"/>
              <a:t>Example: Gamow’s theory of alpha decay</a:t>
            </a:r>
            <a:r>
              <a:rPr lang="en-US" dirty="0"/>
              <a:t> </a:t>
            </a:r>
          </a:p>
        </p:txBody>
      </p:sp>
      <p:pic>
        <p:nvPicPr>
          <p:cNvPr id="3074" name="Picture 2" descr="What is alpha decay? - Berthold Technologies GmbH &amp; Co.KG">
            <a:extLst>
              <a:ext uri="{FF2B5EF4-FFF2-40B4-BE49-F238E27FC236}">
                <a16:creationId xmlns:a16="http://schemas.microsoft.com/office/drawing/2014/main" id="{861C584C-0B71-06F7-D52F-045E1914A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609" y="1065068"/>
            <a:ext cx="3707245" cy="2831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133F93D-AE4D-868E-13CB-42325D4BB4D2}"/>
                  </a:ext>
                </a:extLst>
              </p:cNvPr>
              <p:cNvSpPr txBox="1"/>
              <p:nvPr/>
            </p:nvSpPr>
            <p:spPr>
              <a:xfrm>
                <a:off x="367145" y="1065068"/>
                <a:ext cx="7750463" cy="5570756"/>
              </a:xfrm>
              <a:prstGeom prst="rect">
                <a:avLst/>
              </a:prstGeom>
              <a:noFill/>
            </p:spPr>
            <p:txBody>
              <a:bodyPr wrap="square">
                <a:spAutoFit/>
              </a:bodyPr>
              <a:lstStyle/>
              <a:p>
                <a:r>
                  <a:rPr lang="en-US" sz="1800" dirty="0">
                    <a:effectLst/>
                    <a:latin typeface="ACaslonPro"/>
                  </a:rPr>
                  <a:t>In 1928, George Gamow (and, independently, Condon and Gurney) used the equation for </a:t>
                </a:r>
                <a14:m>
                  <m:oMath xmlns:m="http://schemas.openxmlformats.org/officeDocument/2006/math">
                    <m:r>
                      <a:rPr lang="en-US" sz="1800" i="1" dirty="0" smtClean="0">
                        <a:effectLst/>
                        <a:latin typeface="Cambria Math" panose="02040503050406030204" pitchFamily="18" charset="0"/>
                      </a:rPr>
                      <m:t>𝑇</m:t>
                    </m:r>
                  </m:oMath>
                </a14:m>
                <a:r>
                  <a:rPr lang="en-US" sz="1800" dirty="0">
                    <a:solidFill>
                      <a:srgbClr val="5B6BEA"/>
                    </a:solidFill>
                    <a:effectLst/>
                    <a:latin typeface="ACaslonPro"/>
                  </a:rPr>
                  <a:t> </a:t>
                </a:r>
                <a:r>
                  <a:rPr lang="en-US" sz="1800" dirty="0">
                    <a:effectLst/>
                    <a:latin typeface="ACaslonPro"/>
                  </a:rPr>
                  <a:t>to provide the first successful explanation of alpha decay (the spontaneous emission of an alpha particle—two protons and two neutrons—by certain radioactive nuclei).</a:t>
                </a:r>
                <a:r>
                  <a:rPr lang="en-US" sz="1400" dirty="0">
                    <a:solidFill>
                      <a:srgbClr val="5B6BEA"/>
                    </a:solidFill>
                    <a:latin typeface="ACaslonPro"/>
                  </a:rPr>
                  <a:t> </a:t>
                </a:r>
              </a:p>
              <a:p>
                <a:endParaRPr lang="en-US" sz="1400" dirty="0">
                  <a:solidFill>
                    <a:srgbClr val="5B6BEA"/>
                  </a:solidFill>
                  <a:effectLst/>
                  <a:latin typeface="ACaslonPro"/>
                </a:endParaRPr>
              </a:p>
              <a:p>
                <a:r>
                  <a:rPr lang="en-US" sz="1800" dirty="0">
                    <a:effectLst/>
                    <a:latin typeface="ACaslonPro"/>
                  </a:rPr>
                  <a:t>Since the alpha particle carries a positive charge (2e) it will be electrically repelled by the leftover nucleus (Ze) as soon as it gets far enough away to escape the nuclear binding force. But first it has to negotiate a potential barrier that was already known (in the case of uranium) to be more than twice the energy of the emitted alpha particle. </a:t>
                </a:r>
              </a:p>
              <a:p>
                <a:endParaRPr lang="en-US" dirty="0">
                  <a:latin typeface="ACaslonPro"/>
                </a:endParaRPr>
              </a:p>
              <a:p>
                <a:r>
                  <a:rPr lang="en-US" sz="1800" dirty="0">
                    <a:effectLst/>
                    <a:latin typeface="ACaslonPro"/>
                  </a:rPr>
                  <a:t>Gamow approximated the potential energy by a finite square well </a:t>
                </a:r>
              </a:p>
              <a:p>
                <a:r>
                  <a:rPr lang="en-US" sz="1800" dirty="0">
                    <a:effectLst/>
                    <a:latin typeface="ACaslonPro"/>
                  </a:rPr>
                  <a:t>(representing the attractive nuclear force), extending out to the radius of the nucleus </a:t>
                </a:r>
                <a14:m>
                  <m:oMath xmlns:m="http://schemas.openxmlformats.org/officeDocument/2006/math">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𝑟</m:t>
                        </m:r>
                      </m:e>
                      <m:sub>
                        <m:r>
                          <a:rPr lang="en-US" sz="1800" b="0" i="1" dirty="0" smtClean="0">
                            <a:effectLst/>
                            <a:latin typeface="Cambria Math" panose="02040503050406030204" pitchFamily="18" charset="0"/>
                          </a:rPr>
                          <m:t>1</m:t>
                        </m:r>
                      </m:sub>
                    </m:sSub>
                  </m:oMath>
                </a14:m>
                <a:r>
                  <a:rPr lang="en-US" sz="1800" dirty="0">
                    <a:effectLst/>
                    <a:latin typeface="ACaslonPro"/>
                  </a:rPr>
                  <a:t> joined to a repulsive Coulombic tail and identified the escape mechanism as quantum tunneling (this was, by the way, the first time that quantum mechanics had been applied to nuclear physics). </a:t>
                </a:r>
                <a:endParaRPr lang="en-US" dirty="0"/>
              </a:p>
              <a:p>
                <a:r>
                  <a:rPr lang="en-US" sz="1800" dirty="0">
                    <a:effectLst/>
                    <a:latin typeface="ACaslonPro"/>
                  </a:rPr>
                  <a:t> </a:t>
                </a:r>
                <a:endParaRPr lang="en-US" dirty="0"/>
              </a:p>
              <a:p>
                <a:endParaRPr lang="en-US" dirty="0"/>
              </a:p>
              <a:p>
                <a:endParaRPr lang="en-US" dirty="0"/>
              </a:p>
              <a:p>
                <a:endParaRPr lang="en-US" dirty="0"/>
              </a:p>
            </p:txBody>
          </p:sp>
        </mc:Choice>
        <mc:Fallback>
          <p:sp>
            <p:nvSpPr>
              <p:cNvPr id="4" name="TextBox 3">
                <a:extLst>
                  <a:ext uri="{FF2B5EF4-FFF2-40B4-BE49-F238E27FC236}">
                    <a16:creationId xmlns:a16="http://schemas.microsoft.com/office/drawing/2014/main" id="{B133F93D-AE4D-868E-13CB-42325D4BB4D2}"/>
                  </a:ext>
                </a:extLst>
              </p:cNvPr>
              <p:cNvSpPr txBox="1">
                <a:spLocks noRot="1" noChangeAspect="1" noMove="1" noResize="1" noEditPoints="1" noAdjustHandles="1" noChangeArrowheads="1" noChangeShapeType="1" noTextEdit="1"/>
              </p:cNvSpPr>
              <p:nvPr/>
            </p:nvSpPr>
            <p:spPr>
              <a:xfrm>
                <a:off x="367145" y="1065068"/>
                <a:ext cx="7750463" cy="5570756"/>
              </a:xfrm>
              <a:prstGeom prst="rect">
                <a:avLst/>
              </a:prstGeom>
              <a:blipFill>
                <a:blip r:embed="rId4"/>
                <a:stretch>
                  <a:fillRect l="-654" t="-683" r="-490"/>
                </a:stretch>
              </a:blipFill>
            </p:spPr>
            <p:txBody>
              <a:bodyPr/>
              <a:lstStyle/>
              <a:p>
                <a:r>
                  <a:rPr lang="en-US">
                    <a:noFill/>
                  </a:rPr>
                  <a:t> </a:t>
                </a:r>
              </a:p>
            </p:txBody>
          </p:sp>
        </mc:Fallback>
      </mc:AlternateContent>
      <p:pic>
        <p:nvPicPr>
          <p:cNvPr id="6" name="Picture 5" descr="A diagram of a nuclear binding&#10;&#10;Description automatically generated">
            <a:extLst>
              <a:ext uri="{FF2B5EF4-FFF2-40B4-BE49-F238E27FC236}">
                <a16:creationId xmlns:a16="http://schemas.microsoft.com/office/drawing/2014/main" id="{B9AF814A-7B2A-1005-8A21-F201F8DE7AA1}"/>
              </a:ext>
            </a:extLst>
          </p:cNvPr>
          <p:cNvPicPr>
            <a:picLocks noChangeAspect="1"/>
          </p:cNvPicPr>
          <p:nvPr/>
        </p:nvPicPr>
        <p:blipFill>
          <a:blip r:embed="rId5"/>
          <a:stretch>
            <a:fillRect/>
          </a:stretch>
        </p:blipFill>
        <p:spPr>
          <a:xfrm>
            <a:off x="7744401" y="3896519"/>
            <a:ext cx="4453659" cy="2955074"/>
          </a:xfrm>
          <a:prstGeom prst="rect">
            <a:avLst/>
          </a:prstGeom>
        </p:spPr>
      </p:pic>
    </p:spTree>
    <p:extLst>
      <p:ext uri="{BB962C8B-B14F-4D97-AF65-F5344CB8AC3E}">
        <p14:creationId xmlns:p14="http://schemas.microsoft.com/office/powerpoint/2010/main" val="44317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868DD4-089C-F71A-EF74-5CF20DA00247}"/>
                  </a:ext>
                </a:extLst>
              </p:cNvPr>
              <p:cNvSpPr txBox="1"/>
              <p:nvPr/>
            </p:nvSpPr>
            <p:spPr>
              <a:xfrm>
                <a:off x="277090" y="1100390"/>
                <a:ext cx="8908473" cy="369332"/>
              </a:xfrm>
              <a:prstGeom prst="rect">
                <a:avLst/>
              </a:prstGeom>
              <a:noFill/>
            </p:spPr>
            <p:txBody>
              <a:bodyPr wrap="square">
                <a:spAutoFit/>
              </a:bodyPr>
              <a:lstStyle/>
              <a:p>
                <a:r>
                  <a:rPr lang="en-US" sz="1800" dirty="0">
                    <a:effectLst/>
                    <a:latin typeface="ACaslonPro"/>
                  </a:rPr>
                  <a:t>If </a:t>
                </a:r>
                <a:r>
                  <a:rPr lang="en-US" sz="1800" i="1" dirty="0">
                    <a:effectLst/>
                    <a:latin typeface="ACaslonPro"/>
                  </a:rPr>
                  <a:t>E </a:t>
                </a:r>
                <a:r>
                  <a:rPr lang="en-US" sz="1800" dirty="0">
                    <a:effectLst/>
                    <a:latin typeface="ACaslonPro"/>
                  </a:rPr>
                  <a:t>is the energy of the emitted alpha particle, the outer turning point </a:t>
                </a:r>
                <a14:m>
                  <m:oMath xmlns:m="http://schemas.openxmlformats.org/officeDocument/2006/math">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𝑟</m:t>
                        </m:r>
                      </m:e>
                      <m:sub>
                        <m:r>
                          <a:rPr lang="en-US" sz="1800" b="0" i="1" dirty="0" smtClean="0">
                            <a:effectLst/>
                            <a:latin typeface="Cambria Math" panose="02040503050406030204" pitchFamily="18" charset="0"/>
                          </a:rPr>
                          <m:t>2</m:t>
                        </m:r>
                      </m:sub>
                    </m:sSub>
                  </m:oMath>
                </a14:m>
                <a:r>
                  <a:rPr lang="en-US" sz="1800" dirty="0">
                    <a:effectLst/>
                    <a:latin typeface="ACaslonPro"/>
                  </a:rPr>
                  <a:t> is determined by  </a:t>
                </a:r>
                <a:endParaRPr lang="en-US" dirty="0"/>
              </a:p>
            </p:txBody>
          </p:sp>
        </mc:Choice>
        <mc:Fallback xmlns="">
          <p:sp>
            <p:nvSpPr>
              <p:cNvPr id="4" name="TextBox 3">
                <a:extLst>
                  <a:ext uri="{FF2B5EF4-FFF2-40B4-BE49-F238E27FC236}">
                    <a16:creationId xmlns:a16="http://schemas.microsoft.com/office/drawing/2014/main" id="{47868DD4-089C-F71A-EF74-5CF20DA00247}"/>
                  </a:ext>
                </a:extLst>
              </p:cNvPr>
              <p:cNvSpPr txBox="1">
                <a:spLocks noRot="1" noChangeAspect="1" noMove="1" noResize="1" noEditPoints="1" noAdjustHandles="1" noChangeArrowheads="1" noChangeShapeType="1" noTextEdit="1"/>
              </p:cNvSpPr>
              <p:nvPr/>
            </p:nvSpPr>
            <p:spPr>
              <a:xfrm>
                <a:off x="277090" y="1100390"/>
                <a:ext cx="8908473" cy="369332"/>
              </a:xfrm>
              <a:prstGeom prst="rect">
                <a:avLst/>
              </a:prstGeom>
              <a:blipFill>
                <a:blip r:embed="rId2"/>
                <a:stretch>
                  <a:fillRect l="-569" t="-6667" b="-2666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A0199337-7171-7536-E9DD-7B5CF7F02228}"/>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Example: Gamow’s theory of alpha decay</a:t>
            </a:r>
            <a:r>
              <a:rPr lang="en-US" dirty="0"/>
              <a:t> </a:t>
            </a:r>
          </a:p>
        </p:txBody>
      </p:sp>
      <p:pic>
        <p:nvPicPr>
          <p:cNvPr id="7" name="Picture 6" descr="A black text on a white background&#10;&#10;Description automatically generated">
            <a:extLst>
              <a:ext uri="{FF2B5EF4-FFF2-40B4-BE49-F238E27FC236}">
                <a16:creationId xmlns:a16="http://schemas.microsoft.com/office/drawing/2014/main" id="{3632CA80-CA5E-D4D8-BD34-23F9BC3039D9}"/>
              </a:ext>
            </a:extLst>
          </p:cNvPr>
          <p:cNvPicPr>
            <a:picLocks noChangeAspect="1"/>
          </p:cNvPicPr>
          <p:nvPr/>
        </p:nvPicPr>
        <p:blipFill>
          <a:blip r:embed="rId3"/>
          <a:stretch>
            <a:fillRect/>
          </a:stretch>
        </p:blipFill>
        <p:spPr>
          <a:xfrm>
            <a:off x="4795981" y="1580495"/>
            <a:ext cx="1741055" cy="679203"/>
          </a:xfrm>
          <a:prstGeom prst="rect">
            <a:avLst/>
          </a:prstGeom>
        </p:spPr>
      </p:pic>
      <p:pic>
        <p:nvPicPr>
          <p:cNvPr id="11" name="Picture 10" descr="A black symbols on a white background&#10;&#10;Description automatically generated">
            <a:extLst>
              <a:ext uri="{FF2B5EF4-FFF2-40B4-BE49-F238E27FC236}">
                <a16:creationId xmlns:a16="http://schemas.microsoft.com/office/drawing/2014/main" id="{18BBFE05-0BC2-41B5-3516-97E3B94A7025}"/>
              </a:ext>
            </a:extLst>
          </p:cNvPr>
          <p:cNvPicPr>
            <a:picLocks noChangeAspect="1"/>
          </p:cNvPicPr>
          <p:nvPr/>
        </p:nvPicPr>
        <p:blipFill>
          <a:blip r:embed="rId4"/>
          <a:stretch>
            <a:fillRect/>
          </a:stretch>
        </p:blipFill>
        <p:spPr>
          <a:xfrm>
            <a:off x="277090" y="2539182"/>
            <a:ext cx="4118265" cy="645258"/>
          </a:xfrm>
          <a:prstGeom prst="rect">
            <a:avLst/>
          </a:prstGeom>
        </p:spPr>
      </p:pic>
      <p:sp>
        <p:nvSpPr>
          <p:cNvPr id="12" name="Right Arrow 11">
            <a:extLst>
              <a:ext uri="{FF2B5EF4-FFF2-40B4-BE49-F238E27FC236}">
                <a16:creationId xmlns:a16="http://schemas.microsoft.com/office/drawing/2014/main" id="{83ED97B9-A624-5AB5-8C1A-DB03D07CB3F6}"/>
              </a:ext>
            </a:extLst>
          </p:cNvPr>
          <p:cNvSpPr/>
          <p:nvPr/>
        </p:nvSpPr>
        <p:spPr>
          <a:xfrm>
            <a:off x="4492335" y="2700753"/>
            <a:ext cx="303646"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CFD1119-E83D-4E6B-15EA-4BAE537D755F}"/>
              </a:ext>
            </a:extLst>
          </p:cNvPr>
          <p:cNvPicPr>
            <a:picLocks noChangeAspect="1"/>
          </p:cNvPicPr>
          <p:nvPr/>
        </p:nvPicPr>
        <p:blipFill>
          <a:blip r:embed="rId5"/>
          <a:stretch>
            <a:fillRect/>
          </a:stretch>
        </p:blipFill>
        <p:spPr>
          <a:xfrm>
            <a:off x="389079" y="2185151"/>
            <a:ext cx="2321391" cy="277089"/>
          </a:xfrm>
          <a:prstGeom prst="rect">
            <a:avLst/>
          </a:prstGeom>
        </p:spPr>
      </p:pic>
      <p:pic>
        <p:nvPicPr>
          <p:cNvPr id="15" name="Picture 14">
            <a:extLst>
              <a:ext uri="{FF2B5EF4-FFF2-40B4-BE49-F238E27FC236}">
                <a16:creationId xmlns:a16="http://schemas.microsoft.com/office/drawing/2014/main" id="{A4AF2E12-0EAA-44D0-1AFA-7D408894F49F}"/>
              </a:ext>
            </a:extLst>
          </p:cNvPr>
          <p:cNvPicPr>
            <a:picLocks noChangeAspect="1"/>
          </p:cNvPicPr>
          <p:nvPr/>
        </p:nvPicPr>
        <p:blipFill>
          <a:blip r:embed="rId6"/>
          <a:stretch>
            <a:fillRect/>
          </a:stretch>
        </p:blipFill>
        <p:spPr>
          <a:xfrm>
            <a:off x="5112904" y="2502704"/>
            <a:ext cx="6171623" cy="71821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5AF4C7C-08D8-C5EB-91AA-E593251AA983}"/>
                  </a:ext>
                </a:extLst>
              </p:cNvPr>
              <p:cNvSpPr txBox="1"/>
              <p:nvPr/>
            </p:nvSpPr>
            <p:spPr>
              <a:xfrm>
                <a:off x="238991" y="3584864"/>
                <a:ext cx="5471178" cy="369332"/>
              </a:xfrm>
              <a:prstGeom prst="rect">
                <a:avLst/>
              </a:prstGeom>
              <a:noFill/>
            </p:spPr>
            <p:txBody>
              <a:bodyPr wrap="none" rtlCol="0">
                <a:spAutoFit/>
              </a:bodyPr>
              <a:lstStyle/>
              <a:p>
                <a:r>
                  <a:rPr lang="en-US" sz="1800" dirty="0">
                    <a:effectLst/>
                    <a:latin typeface="ACaslonPro"/>
                  </a:rPr>
                  <a:t>The integral can be done by substitution  </a:t>
                </a:r>
                <a14:m>
                  <m:oMath xmlns:m="http://schemas.openxmlformats.org/officeDocument/2006/math">
                    <m:r>
                      <a:rPr lang="en-US" sz="1800" b="0" i="1" smtClean="0">
                        <a:effectLst/>
                        <a:latin typeface="Cambria Math" panose="02040503050406030204" pitchFamily="18" charset="0"/>
                      </a:rPr>
                      <m:t>𝑟</m:t>
                    </m:r>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𝑟</m:t>
                        </m:r>
                      </m:e>
                      <m:sub>
                        <m:r>
                          <a:rPr lang="en-US" sz="1800" b="0" i="1" smtClean="0">
                            <a:effectLst/>
                            <a:latin typeface="Cambria Math" panose="02040503050406030204" pitchFamily="18" charset="0"/>
                          </a:rPr>
                          <m:t>2</m:t>
                        </m:r>
                      </m:sub>
                    </m:sSub>
                    <m:sSup>
                      <m:sSupPr>
                        <m:ctrlPr>
                          <a:rPr lang="en-US" sz="1800" b="0" i="1" smtClean="0">
                            <a:effectLst/>
                            <a:latin typeface="Cambria Math" panose="02040503050406030204" pitchFamily="18" charset="0"/>
                          </a:rPr>
                        </m:ctrlPr>
                      </m:sSupPr>
                      <m:e>
                        <m:func>
                          <m:funcPr>
                            <m:ctrlPr>
                              <a:rPr lang="en-US" i="1">
                                <a:latin typeface="Cambria Math" panose="02040503050406030204" pitchFamily="18" charset="0"/>
                              </a:rPr>
                            </m:ctrlPr>
                          </m:funcPr>
                          <m:fName>
                            <m:r>
                              <a:rPr lang="en-US">
                                <a:latin typeface="Cambria Math" panose="02040503050406030204" pitchFamily="18" charset="0"/>
                              </a:rPr>
                              <m:t>(</m:t>
                            </m:r>
                            <m:r>
                              <m:rPr>
                                <m:sty m:val="p"/>
                              </m:rPr>
                              <a:rPr lang="en-US">
                                <a:latin typeface="Cambria Math" panose="02040503050406030204" pitchFamily="18" charset="0"/>
                              </a:rPr>
                              <m:t>sin</m:t>
                            </m:r>
                          </m:fName>
                          <m:e>
                            <m:r>
                              <a:rPr lang="en-US" i="1">
                                <a:latin typeface="Cambria Math" panose="02040503050406030204" pitchFamily="18" charset="0"/>
                              </a:rPr>
                              <m:t>𝑢</m:t>
                            </m:r>
                          </m:e>
                        </m:func>
                        <m:r>
                          <a:rPr lang="en-US" i="1">
                            <a:latin typeface="Cambria Math" panose="02040503050406030204" pitchFamily="18" charset="0"/>
                          </a:rPr>
                          <m:t>)</m:t>
                        </m:r>
                      </m:e>
                      <m:sup>
                        <m:r>
                          <a:rPr lang="en-US" sz="1800" b="0" i="1" smtClean="0">
                            <a:effectLst/>
                            <a:latin typeface="Cambria Math" panose="02040503050406030204" pitchFamily="18" charset="0"/>
                          </a:rPr>
                          <m:t>2</m:t>
                        </m:r>
                      </m:sup>
                    </m:sSup>
                  </m:oMath>
                </a14:m>
                <a:endParaRPr lang="en-US" dirty="0"/>
              </a:p>
            </p:txBody>
          </p:sp>
        </mc:Choice>
        <mc:Fallback xmlns="">
          <p:sp>
            <p:nvSpPr>
              <p:cNvPr id="16" name="TextBox 15">
                <a:extLst>
                  <a:ext uri="{FF2B5EF4-FFF2-40B4-BE49-F238E27FC236}">
                    <a16:creationId xmlns:a16="http://schemas.microsoft.com/office/drawing/2014/main" id="{05AF4C7C-08D8-C5EB-91AA-E593251AA983}"/>
                  </a:ext>
                </a:extLst>
              </p:cNvPr>
              <p:cNvSpPr txBox="1">
                <a:spLocks noRot="1" noChangeAspect="1" noMove="1" noResize="1" noEditPoints="1" noAdjustHandles="1" noChangeArrowheads="1" noChangeShapeType="1" noTextEdit="1"/>
              </p:cNvSpPr>
              <p:nvPr/>
            </p:nvSpPr>
            <p:spPr>
              <a:xfrm>
                <a:off x="238991" y="3584864"/>
                <a:ext cx="5471178" cy="369332"/>
              </a:xfrm>
              <a:prstGeom prst="rect">
                <a:avLst/>
              </a:prstGeom>
              <a:blipFill>
                <a:blip r:embed="rId7"/>
                <a:stretch>
                  <a:fillRect l="-926" t="-6667" b="-26667"/>
                </a:stretch>
              </a:blipFill>
            </p:spPr>
            <p:txBody>
              <a:bodyPr/>
              <a:lstStyle/>
              <a:p>
                <a:r>
                  <a:rPr lang="en-US">
                    <a:noFill/>
                  </a:rPr>
                  <a:t> </a:t>
                </a:r>
              </a:p>
            </p:txBody>
          </p:sp>
        </mc:Fallback>
      </mc:AlternateContent>
      <p:pic>
        <p:nvPicPr>
          <p:cNvPr id="18" name="Picture 17" descr="A black text on a white background&#10;&#10;Description automatically generated">
            <a:extLst>
              <a:ext uri="{FF2B5EF4-FFF2-40B4-BE49-F238E27FC236}">
                <a16:creationId xmlns:a16="http://schemas.microsoft.com/office/drawing/2014/main" id="{8DB81769-67A3-3442-2E3A-F0621C143A21}"/>
              </a:ext>
            </a:extLst>
          </p:cNvPr>
          <p:cNvPicPr>
            <a:picLocks noChangeAspect="1"/>
          </p:cNvPicPr>
          <p:nvPr/>
        </p:nvPicPr>
        <p:blipFill>
          <a:blip r:embed="rId8"/>
          <a:stretch>
            <a:fillRect/>
          </a:stretch>
        </p:blipFill>
        <p:spPr>
          <a:xfrm>
            <a:off x="6363384" y="3463923"/>
            <a:ext cx="5128962" cy="651987"/>
          </a:xfrm>
          <a:prstGeom prst="rect">
            <a:avLst/>
          </a:prstGeom>
        </p:spPr>
      </p:pic>
      <p:sp>
        <p:nvSpPr>
          <p:cNvPr id="19" name="Right Arrow 18">
            <a:extLst>
              <a:ext uri="{FF2B5EF4-FFF2-40B4-BE49-F238E27FC236}">
                <a16:creationId xmlns:a16="http://schemas.microsoft.com/office/drawing/2014/main" id="{C9B0F5F5-946B-A131-E362-FC157CFC45D6}"/>
              </a:ext>
            </a:extLst>
          </p:cNvPr>
          <p:cNvSpPr/>
          <p:nvPr/>
        </p:nvSpPr>
        <p:spPr>
          <a:xfrm>
            <a:off x="5792354" y="3610413"/>
            <a:ext cx="303646"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19D0D-55C5-9EC1-BDAF-923D026373CC}"/>
                  </a:ext>
                </a:extLst>
              </p:cNvPr>
              <p:cNvSpPr txBox="1"/>
              <p:nvPr/>
            </p:nvSpPr>
            <p:spPr>
              <a:xfrm>
                <a:off x="238991" y="4318143"/>
                <a:ext cx="9180783" cy="369332"/>
              </a:xfrm>
              <a:prstGeom prst="rect">
                <a:avLst/>
              </a:prstGeom>
              <a:noFill/>
            </p:spPr>
            <p:txBody>
              <a:bodyPr wrap="none" rtlCol="0">
                <a:spAutoFit/>
              </a:bodyPr>
              <a:lstStyle/>
              <a:p>
                <a:r>
                  <a:rPr lang="en-US" dirty="0"/>
                  <a:t>Typically,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𝑟</m:t>
                        </m:r>
                      </m:e>
                      <m:sub>
                        <m:r>
                          <a:rPr lang="en-US" sz="1800" b="0" i="1" smtClean="0">
                            <a:effectLst/>
                            <a:latin typeface="Cambria Math" panose="02040503050406030204" pitchFamily="18" charset="0"/>
                          </a:rPr>
                          <m:t>2</m:t>
                        </m:r>
                      </m:sub>
                    </m:sSub>
                  </m:oMath>
                </a14:m>
                <a:r>
                  <a:rPr lang="en-US" dirty="0"/>
                  <a:t> and we can simplify this result using the small angle approximation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i="1" smtClean="0">
                            <a:latin typeface="Cambria Math" panose="02040503050406030204" pitchFamily="18" charset="0"/>
                            <a:ea typeface="Cambria Math" panose="02040503050406030204" pitchFamily="18" charset="0"/>
                          </a:rPr>
                          <m:t>𝜖</m:t>
                        </m:r>
                      </m:e>
                    </m:fun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𝜖</m:t>
                    </m:r>
                  </m:oMath>
                </a14:m>
                <a:r>
                  <a:rPr lang="en-US" dirty="0"/>
                  <a:t> </a:t>
                </a:r>
              </a:p>
            </p:txBody>
          </p:sp>
        </mc:Choice>
        <mc:Fallback xmlns="">
          <p:sp>
            <p:nvSpPr>
              <p:cNvPr id="20" name="TextBox 19">
                <a:extLst>
                  <a:ext uri="{FF2B5EF4-FFF2-40B4-BE49-F238E27FC236}">
                    <a16:creationId xmlns:a16="http://schemas.microsoft.com/office/drawing/2014/main" id="{FFA19D0D-55C5-9EC1-BDAF-923D026373CC}"/>
                  </a:ext>
                </a:extLst>
              </p:cNvPr>
              <p:cNvSpPr txBox="1">
                <a:spLocks noRot="1" noChangeAspect="1" noMove="1" noResize="1" noEditPoints="1" noAdjustHandles="1" noChangeArrowheads="1" noChangeShapeType="1" noTextEdit="1"/>
              </p:cNvSpPr>
              <p:nvPr/>
            </p:nvSpPr>
            <p:spPr>
              <a:xfrm>
                <a:off x="238991" y="4318143"/>
                <a:ext cx="9180783" cy="369332"/>
              </a:xfrm>
              <a:prstGeom prst="rect">
                <a:avLst/>
              </a:prstGeom>
              <a:blipFill>
                <a:blip r:embed="rId9"/>
                <a:stretch>
                  <a:fillRect l="-552" t="-6452" b="-22581"/>
                </a:stretch>
              </a:blipFill>
            </p:spPr>
            <p:txBody>
              <a:bodyPr/>
              <a:lstStyle/>
              <a:p>
                <a:r>
                  <a:rPr lang="en-US">
                    <a:noFill/>
                  </a:rPr>
                  <a:t> </a:t>
                </a:r>
              </a:p>
            </p:txBody>
          </p:sp>
        </mc:Fallback>
      </mc:AlternateContent>
      <p:pic>
        <p:nvPicPr>
          <p:cNvPr id="22" name="Picture 21" descr="A square root of a square root of a square root&#10;&#10;Description automatically generated">
            <a:extLst>
              <a:ext uri="{FF2B5EF4-FFF2-40B4-BE49-F238E27FC236}">
                <a16:creationId xmlns:a16="http://schemas.microsoft.com/office/drawing/2014/main" id="{267FE42A-DA2F-5E64-28B7-CCF686274965}"/>
              </a:ext>
            </a:extLst>
          </p:cNvPr>
          <p:cNvPicPr>
            <a:picLocks noChangeAspect="1"/>
          </p:cNvPicPr>
          <p:nvPr/>
        </p:nvPicPr>
        <p:blipFill>
          <a:blip r:embed="rId10"/>
          <a:stretch>
            <a:fillRect/>
          </a:stretch>
        </p:blipFill>
        <p:spPr>
          <a:xfrm>
            <a:off x="3386858" y="4822748"/>
            <a:ext cx="5268770" cy="657470"/>
          </a:xfrm>
          <a:prstGeom prst="rect">
            <a:avLst/>
          </a:prstGeom>
        </p:spPr>
      </p:pic>
      <p:pic>
        <p:nvPicPr>
          <p:cNvPr id="24" name="Picture 23" descr="A math equation with square and square symbols&#10;&#10;Description automatically generated with medium confidence">
            <a:extLst>
              <a:ext uri="{FF2B5EF4-FFF2-40B4-BE49-F238E27FC236}">
                <a16:creationId xmlns:a16="http://schemas.microsoft.com/office/drawing/2014/main" id="{20507BB6-70C9-2C38-071F-B0655DCA9855}"/>
              </a:ext>
            </a:extLst>
          </p:cNvPr>
          <p:cNvPicPr>
            <a:picLocks noChangeAspect="1"/>
          </p:cNvPicPr>
          <p:nvPr/>
        </p:nvPicPr>
        <p:blipFill>
          <a:blip r:embed="rId11"/>
          <a:stretch>
            <a:fillRect/>
          </a:stretch>
        </p:blipFill>
        <p:spPr>
          <a:xfrm>
            <a:off x="386196" y="5982711"/>
            <a:ext cx="4009159" cy="654557"/>
          </a:xfrm>
          <a:prstGeom prst="rect">
            <a:avLst/>
          </a:prstGeom>
        </p:spPr>
      </p:pic>
      <p:sp>
        <p:nvSpPr>
          <p:cNvPr id="25" name="TextBox 24">
            <a:extLst>
              <a:ext uri="{FF2B5EF4-FFF2-40B4-BE49-F238E27FC236}">
                <a16:creationId xmlns:a16="http://schemas.microsoft.com/office/drawing/2014/main" id="{28307E3B-1EB1-C1D6-B469-6ADC7CDCC8E3}"/>
              </a:ext>
            </a:extLst>
          </p:cNvPr>
          <p:cNvSpPr txBox="1"/>
          <p:nvPr/>
        </p:nvSpPr>
        <p:spPr>
          <a:xfrm>
            <a:off x="277090" y="5443741"/>
            <a:ext cx="779381" cy="369332"/>
          </a:xfrm>
          <a:prstGeom prst="rect">
            <a:avLst/>
          </a:prstGeom>
          <a:noFill/>
        </p:spPr>
        <p:txBody>
          <a:bodyPr wrap="none" rtlCol="0">
            <a:spAutoFit/>
          </a:bodyPr>
          <a:lstStyle/>
          <a:p>
            <a:r>
              <a:rPr lang="en-US" dirty="0"/>
              <a:t>where</a:t>
            </a:r>
          </a:p>
        </p:txBody>
      </p:sp>
      <p:pic>
        <p:nvPicPr>
          <p:cNvPr id="27" name="Picture 26" descr="A math equations with black text&#10;&#10;Description automatically generated with medium confidence">
            <a:extLst>
              <a:ext uri="{FF2B5EF4-FFF2-40B4-BE49-F238E27FC236}">
                <a16:creationId xmlns:a16="http://schemas.microsoft.com/office/drawing/2014/main" id="{7510E900-3E49-EB2A-10B3-06BBC544A1C7}"/>
              </a:ext>
            </a:extLst>
          </p:cNvPr>
          <p:cNvPicPr>
            <a:picLocks noChangeAspect="1"/>
          </p:cNvPicPr>
          <p:nvPr/>
        </p:nvPicPr>
        <p:blipFill>
          <a:blip r:embed="rId12"/>
          <a:stretch>
            <a:fillRect/>
          </a:stretch>
        </p:blipFill>
        <p:spPr>
          <a:xfrm>
            <a:off x="5345221" y="5933735"/>
            <a:ext cx="4074553" cy="752508"/>
          </a:xfrm>
          <a:prstGeom prst="rect">
            <a:avLst/>
          </a:prstGeom>
        </p:spPr>
      </p:pic>
      <p:sp>
        <p:nvSpPr>
          <p:cNvPr id="28" name="TextBox 27">
            <a:extLst>
              <a:ext uri="{FF2B5EF4-FFF2-40B4-BE49-F238E27FC236}">
                <a16:creationId xmlns:a16="http://schemas.microsoft.com/office/drawing/2014/main" id="{630D7087-B2F7-5080-3BDA-FC516C60B914}"/>
              </a:ext>
            </a:extLst>
          </p:cNvPr>
          <p:cNvSpPr txBox="1"/>
          <p:nvPr/>
        </p:nvSpPr>
        <p:spPr>
          <a:xfrm>
            <a:off x="4573974" y="6125323"/>
            <a:ext cx="538930" cy="369332"/>
          </a:xfrm>
          <a:prstGeom prst="rect">
            <a:avLst/>
          </a:prstGeom>
          <a:noFill/>
        </p:spPr>
        <p:txBody>
          <a:bodyPr wrap="none" rtlCol="0">
            <a:spAutoFit/>
          </a:bodyPr>
          <a:lstStyle/>
          <a:p>
            <a:r>
              <a:rPr lang="en-US" dirty="0"/>
              <a:t>and</a:t>
            </a:r>
          </a:p>
        </p:txBody>
      </p:sp>
    </p:spTree>
    <p:extLst>
      <p:ext uri="{BB962C8B-B14F-4D97-AF65-F5344CB8AC3E}">
        <p14:creationId xmlns:p14="http://schemas.microsoft.com/office/powerpoint/2010/main" val="790208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11E64F-AE58-FDC4-B25D-9544E6BE0983}"/>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Example: Gamow’s theory of alpha decay</a:t>
            </a:r>
            <a:r>
              <a:rPr lang="en-US" dirty="0"/>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2EC768-770E-4EEC-F266-6A16A994A7C8}"/>
                  </a:ext>
                </a:extLst>
              </p:cNvPr>
              <p:cNvSpPr txBox="1"/>
              <p:nvPr/>
            </p:nvSpPr>
            <p:spPr>
              <a:xfrm>
                <a:off x="277091" y="1140897"/>
                <a:ext cx="11777583" cy="2702535"/>
              </a:xfrm>
              <a:prstGeom prst="rect">
                <a:avLst/>
              </a:prstGeom>
              <a:noFill/>
            </p:spPr>
            <p:txBody>
              <a:bodyPr wrap="none" rtlCol="0">
                <a:spAutoFit/>
              </a:bodyPr>
              <a:lstStyle/>
              <a:p>
                <a:r>
                  <a:rPr lang="en-US" dirty="0"/>
                  <a:t>1fm</a:t>
                </a:r>
                <a14:m>
                  <m:oMath xmlns:m="http://schemas.openxmlformats.org/officeDocument/2006/math">
                    <m:r>
                      <a:rPr lang="en-US"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oMath>
                </a14:m>
                <a:r>
                  <a:rPr lang="en-US" dirty="0"/>
                  <a:t> m is the size of a typical nucleus. If we imagine the alpha particle rattling around inside the nucleus, with an </a:t>
                </a:r>
              </a:p>
              <a:p>
                <a:r>
                  <a:rPr lang="en-US" dirty="0"/>
                  <a:t>average velocity </a:t>
                </a:r>
                <a:r>
                  <a:rPr lang="en-US" i="1" dirty="0"/>
                  <a:t>v</a:t>
                </a:r>
                <a:r>
                  <a:rPr lang="en-US" dirty="0"/>
                  <a:t>, the time between “collisions” with the “wall” is about </a:t>
                </a:r>
                <a14:m>
                  <m:oMath xmlns:m="http://schemas.openxmlformats.org/officeDocument/2006/math">
                    <m:r>
                      <m:rPr>
                        <m:sty m:val="p"/>
                      </m:rPr>
                      <a:rPr lang="en-US" b="0" i="0" smtClean="0">
                        <a:latin typeface="Cambria Math" panose="02040503050406030204" pitchFamily="18" charset="0"/>
                      </a:rPr>
                      <m:t>t</m:t>
                    </m:r>
                    <m:r>
                      <a:rPr lang="en-US" b="0" i="0" smtClean="0">
                        <a:latin typeface="Cambria Math" panose="02040503050406030204" pitchFamily="18" charset="0"/>
                      </a:rPr>
                      <m:t>=2 </m:t>
                    </m:r>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v</m:t>
                    </m:r>
                  </m:oMath>
                </a14:m>
                <a:r>
                  <a:rPr lang="en-US" dirty="0"/>
                  <a:t> and hence the frequency of collisions is</a:t>
                </a:r>
              </a:p>
              <a:p>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=1/</m:t>
                    </m:r>
                    <m:r>
                      <a:rPr lang="en-US" b="0" i="1" smtClean="0">
                        <a:latin typeface="Cambria Math" panose="02040503050406030204" pitchFamily="18" charset="0"/>
                      </a:rPr>
                      <m:t>𝑡</m:t>
                    </m:r>
                  </m:oMath>
                </a14:m>
                <a:r>
                  <a:rPr lang="en-US" dirty="0"/>
                  <a:t>. The probability of escape at each collision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𝛾</m:t>
                        </m:r>
                      </m:sup>
                    </m:sSup>
                  </m:oMath>
                </a14:m>
                <a:r>
                  <a:rPr lang="en-US" dirty="0"/>
                  <a:t> so the probability of emission, per unit time, is </a:t>
                </a:r>
              </a:p>
              <a:p>
                <a:endParaRPr lang="en-US" dirty="0"/>
              </a:p>
              <a:p>
                <a:pPr algn="ct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𝑓</m:t>
                        </m:r>
                        <m:r>
                          <a:rPr lang="en-US" b="0" i="1" smtClean="0">
                            <a:latin typeface="Cambria Math" panose="02040503050406030204" pitchFamily="18" charset="0"/>
                          </a:rPr>
                          <m:t> </m:t>
                        </m:r>
                        <m:r>
                          <a:rPr lang="en-US" i="1">
                            <a:latin typeface="Cambria Math" panose="02040503050406030204" pitchFamily="18" charset="0"/>
                          </a:rPr>
                          <m:t>𝑒</m:t>
                        </m:r>
                      </m:e>
                      <m:sup>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𝛾</m:t>
                        </m:r>
                      </m:sup>
                    </m:sSup>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v</m:t>
                    </m:r>
                    <m:r>
                      <a:rPr lang="en-US" b="0" i="0" smtClean="0">
                        <a:latin typeface="Cambria Math" panose="02040503050406030204" pitchFamily="18" charset="0"/>
                      </a:rPr>
                      <m:t>/(2 </m:t>
                    </m:r>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𝛾</m:t>
                        </m:r>
                      </m:sup>
                    </m:sSup>
                  </m:oMath>
                </a14:m>
                <a:endParaRPr lang="en-US" dirty="0"/>
              </a:p>
              <a:p>
                <a:endParaRPr lang="en-US" dirty="0"/>
              </a:p>
              <a:p>
                <a:r>
                  <a:rPr lang="en-US" sz="1800" dirty="0">
                    <a:effectLst/>
                    <a:latin typeface="ACaslonPro"/>
                  </a:rPr>
                  <a:t>and hence the </a:t>
                </a:r>
                <a:r>
                  <a:rPr lang="en-US" sz="1800" b="1" dirty="0">
                    <a:effectLst/>
                    <a:latin typeface="ACaslonPro"/>
                  </a:rPr>
                  <a:t>lifetime </a:t>
                </a:r>
                <a:r>
                  <a:rPr lang="en-US" sz="1800" dirty="0">
                    <a:effectLst/>
                    <a:latin typeface="ACaslonPro"/>
                  </a:rPr>
                  <a:t>of the parent nucleus is about </a:t>
                </a:r>
              </a:p>
              <a:p>
                <a:endParaRPr lang="en-US" dirty="0">
                  <a:latin typeface="ACaslonPro"/>
                </a:endParaRPr>
              </a:p>
              <a:p>
                <a:pPr algn="ctr"/>
                <a14:m>
                  <m:oMath xmlns:m="http://schemas.openxmlformats.org/officeDocument/2006/math">
                    <m:r>
                      <a:rPr lang="en-US" b="0" i="1" dirty="0" smtClean="0">
                        <a:latin typeface="Cambria Math" panose="02040503050406030204" pitchFamily="18" charset="0"/>
                        <a:ea typeface="Cambria Math" panose="02040503050406030204" pitchFamily="18" charset="0"/>
                      </a:rPr>
                      <m:t>𝜏</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m:rPr>
                            <m:sty m:val="p"/>
                          </m:rPr>
                          <a:rPr lang="en-US" b="0" i="0" smtClean="0">
                            <a:latin typeface="Cambria Math" panose="02040503050406030204" pitchFamily="18" charset="0"/>
                          </a:rPr>
                          <m:t>P</m:t>
                        </m:r>
                      </m:den>
                    </m:f>
                    <m:r>
                      <a:rPr lang="en-US" b="0" i="0" smtClean="0">
                        <a:latin typeface="Cambria Math" panose="02040503050406030204" pitchFamily="18" charset="0"/>
                      </a:rPr>
                      <m:t>= (2 </m:t>
                    </m:r>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v</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𝛾</m:t>
                        </m:r>
                      </m:sup>
                    </m:sSup>
                  </m:oMath>
                </a14:m>
                <a:endParaRPr lang="en-US" dirty="0"/>
              </a:p>
            </p:txBody>
          </p:sp>
        </mc:Choice>
        <mc:Fallback xmlns="">
          <p:sp>
            <p:nvSpPr>
              <p:cNvPr id="4" name="TextBox 3">
                <a:extLst>
                  <a:ext uri="{FF2B5EF4-FFF2-40B4-BE49-F238E27FC236}">
                    <a16:creationId xmlns:a16="http://schemas.microsoft.com/office/drawing/2014/main" id="{742EC768-770E-4EEC-F266-6A16A994A7C8}"/>
                  </a:ext>
                </a:extLst>
              </p:cNvPr>
              <p:cNvSpPr txBox="1">
                <a:spLocks noRot="1" noChangeAspect="1" noMove="1" noResize="1" noEditPoints="1" noAdjustHandles="1" noChangeArrowheads="1" noChangeShapeType="1" noTextEdit="1"/>
              </p:cNvSpPr>
              <p:nvPr/>
            </p:nvSpPr>
            <p:spPr>
              <a:xfrm>
                <a:off x="277091" y="1140897"/>
                <a:ext cx="11777583" cy="2702535"/>
              </a:xfrm>
              <a:prstGeom prst="rect">
                <a:avLst/>
              </a:prstGeom>
              <a:blipFill>
                <a:blip r:embed="rId2"/>
                <a:stretch>
                  <a:fillRect l="-431" t="-9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A2C0074-D26C-AD13-A7A5-535776955BDE}"/>
                  </a:ext>
                </a:extLst>
              </p:cNvPr>
              <p:cNvSpPr txBox="1"/>
              <p:nvPr/>
            </p:nvSpPr>
            <p:spPr>
              <a:xfrm>
                <a:off x="280555" y="4094018"/>
                <a:ext cx="11255004" cy="1226426"/>
              </a:xfrm>
              <a:prstGeom prst="rect">
                <a:avLst/>
              </a:prstGeom>
              <a:noFill/>
            </p:spPr>
            <p:txBody>
              <a:bodyPr wrap="none" rtlCol="0">
                <a:spAutoFit/>
              </a:bodyPr>
              <a:lstStyle/>
              <a:p>
                <a:r>
                  <a:rPr lang="en-US" sz="1800" dirty="0">
                    <a:effectLst/>
                    <a:latin typeface="ACaslonPro"/>
                  </a:rPr>
                  <a:t>Unfortunately, we don’t know </a:t>
                </a:r>
                <a:r>
                  <a:rPr lang="en-US" sz="1800" i="1" dirty="0">
                    <a:effectLst/>
                    <a:latin typeface="ACaslonPro"/>
                  </a:rPr>
                  <a:t>v</a:t>
                </a:r>
                <a:r>
                  <a:rPr lang="en-US" sz="1800" dirty="0">
                    <a:effectLst/>
                    <a:latin typeface="ACaslonPro"/>
                  </a:rPr>
                  <a:t>—but it hardly matters: the exponential factor varies over a </a:t>
                </a:r>
                <a:r>
                  <a:rPr lang="en-US" sz="1800" i="1" dirty="0">
                    <a:effectLst/>
                    <a:latin typeface="ACaslonPro"/>
                  </a:rPr>
                  <a:t>fantastic </a:t>
                </a:r>
                <a:r>
                  <a:rPr lang="en-US" sz="1800" dirty="0">
                    <a:effectLst/>
                    <a:latin typeface="ACaslonPro"/>
                  </a:rPr>
                  <a:t>range </a:t>
                </a:r>
              </a:p>
              <a:p>
                <a:r>
                  <a:rPr lang="en-US" sz="1800" dirty="0">
                    <a:effectLst/>
                    <a:latin typeface="ACaslonPro"/>
                  </a:rPr>
                  <a:t>(twenty-five orders of magnitude), as we go from one radioactive nucleus to another; relative to this, the variation in </a:t>
                </a:r>
                <a:r>
                  <a:rPr lang="en-US" sz="1800" i="1" dirty="0">
                    <a:effectLst/>
                    <a:latin typeface="ACaslonPro"/>
                  </a:rPr>
                  <a:t>v </a:t>
                </a:r>
              </a:p>
              <a:p>
                <a:r>
                  <a:rPr lang="en-US" sz="1800" dirty="0">
                    <a:effectLst/>
                    <a:latin typeface="ACaslonPro"/>
                  </a:rPr>
                  <a:t>is insignificant. In particular, if you plot the </a:t>
                </a:r>
                <a:r>
                  <a:rPr lang="en-US" sz="1800" i="1" dirty="0">
                    <a:effectLst/>
                    <a:latin typeface="ACaslonPro"/>
                  </a:rPr>
                  <a:t>logarithm </a:t>
                </a:r>
                <a:r>
                  <a:rPr lang="en-US" sz="1800" dirty="0">
                    <a:effectLst/>
                    <a:latin typeface="ACaslonPro"/>
                  </a:rPr>
                  <a:t>of the experimentally measured lifetime against </a:t>
                </a:r>
                <a14:m>
                  <m:oMath xmlns:m="http://schemas.openxmlformats.org/officeDocument/2006/math">
                    <m:r>
                      <a:rPr lang="en-US" sz="1800" b="0" i="1" smtClean="0">
                        <a:effectLst/>
                        <a:latin typeface="Cambria Math" panose="02040503050406030204" pitchFamily="18" charset="0"/>
                      </a:rPr>
                      <m:t>1/</m:t>
                    </m:r>
                    <m:rad>
                      <m:radPr>
                        <m:degHide m:val="on"/>
                        <m:ctrlPr>
                          <a:rPr lang="en-US" sz="1800" b="0" i="1" smtClean="0">
                            <a:effectLst/>
                            <a:latin typeface="Cambria Math" panose="02040503050406030204" pitchFamily="18" charset="0"/>
                          </a:rPr>
                        </m:ctrlPr>
                      </m:radPr>
                      <m:deg/>
                      <m:e>
                        <m:r>
                          <a:rPr lang="en-US" sz="1800" b="0" i="1" smtClean="0">
                            <a:effectLst/>
                            <a:latin typeface="Cambria Math" panose="02040503050406030204" pitchFamily="18" charset="0"/>
                          </a:rPr>
                          <m:t>𝐸</m:t>
                        </m:r>
                      </m:e>
                    </m:rad>
                  </m:oMath>
                </a14:m>
                <a:endParaRPr lang="en-US" dirty="0"/>
              </a:p>
              <a:p>
                <a:r>
                  <a:rPr lang="en-US" sz="1800" dirty="0">
                    <a:effectLst/>
                    <a:latin typeface="ACaslonPro"/>
                  </a:rPr>
                  <a:t>the result is a beautiful straight line just as you would expect from the above Eqns. </a:t>
                </a:r>
                <a:endParaRPr lang="en-US" dirty="0"/>
              </a:p>
            </p:txBody>
          </p:sp>
        </mc:Choice>
        <mc:Fallback>
          <p:sp>
            <p:nvSpPr>
              <p:cNvPr id="5" name="TextBox 4">
                <a:extLst>
                  <a:ext uri="{FF2B5EF4-FFF2-40B4-BE49-F238E27FC236}">
                    <a16:creationId xmlns:a16="http://schemas.microsoft.com/office/drawing/2014/main" id="{EA2C0074-D26C-AD13-A7A5-535776955BDE}"/>
                  </a:ext>
                </a:extLst>
              </p:cNvPr>
              <p:cNvSpPr txBox="1">
                <a:spLocks noRot="1" noChangeAspect="1" noMove="1" noResize="1" noEditPoints="1" noAdjustHandles="1" noChangeArrowheads="1" noChangeShapeType="1" noTextEdit="1"/>
              </p:cNvSpPr>
              <p:nvPr/>
            </p:nvSpPr>
            <p:spPr>
              <a:xfrm>
                <a:off x="280555" y="4094018"/>
                <a:ext cx="11255004" cy="1226426"/>
              </a:xfrm>
              <a:prstGeom prst="rect">
                <a:avLst/>
              </a:prstGeom>
              <a:blipFill>
                <a:blip r:embed="rId3"/>
                <a:stretch>
                  <a:fillRect l="-451" t="-2041" b="-7143"/>
                </a:stretch>
              </a:blipFill>
            </p:spPr>
            <p:txBody>
              <a:bodyPr/>
              <a:lstStyle/>
              <a:p>
                <a:r>
                  <a:rPr lang="en-US">
                    <a:noFill/>
                  </a:rPr>
                  <a:t> </a:t>
                </a:r>
              </a:p>
            </p:txBody>
          </p:sp>
        </mc:Fallback>
      </mc:AlternateContent>
      <p:pic>
        <p:nvPicPr>
          <p:cNvPr id="6" name="Picture 5" descr="A black and white math symbol&#10;&#10;Description automatically generated">
            <a:extLst>
              <a:ext uri="{FF2B5EF4-FFF2-40B4-BE49-F238E27FC236}">
                <a16:creationId xmlns:a16="http://schemas.microsoft.com/office/drawing/2014/main" id="{56675D67-FA91-CD42-6E38-3AFCE38BE005}"/>
              </a:ext>
            </a:extLst>
          </p:cNvPr>
          <p:cNvPicPr>
            <a:picLocks noChangeAspect="1"/>
          </p:cNvPicPr>
          <p:nvPr/>
        </p:nvPicPr>
        <p:blipFill>
          <a:blip r:embed="rId4"/>
          <a:stretch>
            <a:fillRect/>
          </a:stretch>
        </p:blipFill>
        <p:spPr>
          <a:xfrm>
            <a:off x="330265" y="6088314"/>
            <a:ext cx="1599045" cy="536043"/>
          </a:xfrm>
          <a:prstGeom prst="rect">
            <a:avLst/>
          </a:prstGeom>
        </p:spPr>
      </p:pic>
      <p:pic>
        <p:nvPicPr>
          <p:cNvPr id="8" name="Picture 7" descr="A black and white math equation&#10;&#10;Description automatically generated">
            <a:extLst>
              <a:ext uri="{FF2B5EF4-FFF2-40B4-BE49-F238E27FC236}">
                <a16:creationId xmlns:a16="http://schemas.microsoft.com/office/drawing/2014/main" id="{51609943-4161-6249-C687-94B7807B471E}"/>
              </a:ext>
            </a:extLst>
          </p:cNvPr>
          <p:cNvPicPr>
            <a:picLocks noChangeAspect="1"/>
          </p:cNvPicPr>
          <p:nvPr/>
        </p:nvPicPr>
        <p:blipFill>
          <a:blip r:embed="rId5"/>
          <a:stretch>
            <a:fillRect/>
          </a:stretch>
        </p:blipFill>
        <p:spPr>
          <a:xfrm>
            <a:off x="6400504" y="6002995"/>
            <a:ext cx="1262495" cy="7066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640C67-F1C2-B372-D0CF-5EA5DB7E3478}"/>
                  </a:ext>
                </a:extLst>
              </p:cNvPr>
              <p:cNvSpPr txBox="1"/>
              <p:nvPr/>
            </p:nvSpPr>
            <p:spPr>
              <a:xfrm>
                <a:off x="277091" y="5416333"/>
                <a:ext cx="9662902" cy="671209"/>
              </a:xfrm>
              <a:prstGeom prst="rect">
                <a:avLst/>
              </a:prstGeom>
              <a:noFill/>
            </p:spPr>
            <p:txBody>
              <a:bodyPr wrap="none" rtlCol="0">
                <a:spAutoFit/>
              </a:bodyPr>
              <a:lstStyle/>
              <a:p>
                <a:r>
                  <a:rPr lang="en-US" dirty="0">
                    <a:highlight>
                      <a:srgbClr val="FFFF00"/>
                    </a:highlight>
                  </a:rPr>
                  <a:t>Recap: Exponential decay of a sample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𝑁</m:t>
                        </m:r>
                      </m:e>
                      <m:sub>
                        <m:r>
                          <a:rPr lang="en-US" b="0" i="1" smtClean="0">
                            <a:highlight>
                              <a:srgbClr val="FFFF00"/>
                            </a:highlight>
                            <a:latin typeface="Cambria Math" panose="02040503050406030204" pitchFamily="18" charset="0"/>
                          </a:rPr>
                          <m:t>𝑡</m:t>
                        </m:r>
                      </m:sub>
                    </m:sSub>
                  </m:oMath>
                </a14:m>
                <a:r>
                  <a:rPr lang="en-US" dirty="0">
                    <a:highlight>
                      <a:srgbClr val="FFFF00"/>
                    </a:highlight>
                  </a:rPr>
                  <a:t> nuclei. The decay constant 𝜆, the average lifetime 𝜏 and the </a:t>
                </a:r>
              </a:p>
              <a:p>
                <a:r>
                  <a:rPr lang="en-US" dirty="0">
                    <a:highlight>
                      <a:srgbClr val="FFFF00"/>
                    </a:highlight>
                  </a:rPr>
                  <a:t>half-life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𝑡</m:t>
                        </m:r>
                      </m:e>
                      <m:sub>
                        <m:r>
                          <a:rPr lang="en-US" b="0" i="1" smtClean="0">
                            <a:highlight>
                              <a:srgbClr val="FFFF00"/>
                            </a:highlight>
                            <a:latin typeface="Cambria Math" panose="02040503050406030204" pitchFamily="18" charset="0"/>
                          </a:rPr>
                          <m:t>1/2</m:t>
                        </m:r>
                      </m:sub>
                    </m:sSub>
                  </m:oMath>
                </a14:m>
                <a:r>
                  <a:rPr lang="en-US" dirty="0">
                    <a:highlight>
                      <a:srgbClr val="FFFF00"/>
                    </a:highlight>
                  </a:rPr>
                  <a:t> are connected</a:t>
                </a:r>
              </a:p>
            </p:txBody>
          </p:sp>
        </mc:Choice>
        <mc:Fallback xmlns="">
          <p:sp>
            <p:nvSpPr>
              <p:cNvPr id="9" name="TextBox 8">
                <a:extLst>
                  <a:ext uri="{FF2B5EF4-FFF2-40B4-BE49-F238E27FC236}">
                    <a16:creationId xmlns:a16="http://schemas.microsoft.com/office/drawing/2014/main" id="{48640C67-F1C2-B372-D0CF-5EA5DB7E3478}"/>
                  </a:ext>
                </a:extLst>
              </p:cNvPr>
              <p:cNvSpPr txBox="1">
                <a:spLocks noRot="1" noChangeAspect="1" noMove="1" noResize="1" noEditPoints="1" noAdjustHandles="1" noChangeArrowheads="1" noChangeShapeType="1" noTextEdit="1"/>
              </p:cNvSpPr>
              <p:nvPr/>
            </p:nvSpPr>
            <p:spPr>
              <a:xfrm>
                <a:off x="277091" y="5416333"/>
                <a:ext cx="9662902" cy="671209"/>
              </a:xfrm>
              <a:prstGeom prst="rect">
                <a:avLst/>
              </a:prstGeom>
              <a:blipFill>
                <a:blip r:embed="rId6"/>
                <a:stretch>
                  <a:fillRect l="-525" t="-3704" b="-1111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F9E43E8-3A07-5C95-BD15-D8D7AD17955C}"/>
              </a:ext>
            </a:extLst>
          </p:cNvPr>
          <p:cNvSpPr txBox="1"/>
          <p:nvPr/>
        </p:nvSpPr>
        <p:spPr>
          <a:xfrm>
            <a:off x="7662999" y="6171669"/>
            <a:ext cx="1080745" cy="369332"/>
          </a:xfrm>
          <a:prstGeom prst="rect">
            <a:avLst/>
          </a:prstGeom>
          <a:noFill/>
        </p:spPr>
        <p:txBody>
          <a:bodyPr wrap="none" rtlCol="0">
            <a:spAutoFit/>
          </a:bodyPr>
          <a:lstStyle/>
          <a:p>
            <a:r>
              <a:rPr lang="en-US" dirty="0"/>
              <a:t>= Half-life</a:t>
            </a:r>
          </a:p>
        </p:txBody>
      </p:sp>
      <p:pic>
        <p:nvPicPr>
          <p:cNvPr id="12" name="Picture 11" descr="A number and equal sign&#10;&#10;Description automatically generated with medium confidence">
            <a:extLst>
              <a:ext uri="{FF2B5EF4-FFF2-40B4-BE49-F238E27FC236}">
                <a16:creationId xmlns:a16="http://schemas.microsoft.com/office/drawing/2014/main" id="{ABE8FE80-A81D-520E-B0D5-B9CFEC6D1887}"/>
              </a:ext>
            </a:extLst>
          </p:cNvPr>
          <p:cNvPicPr>
            <a:picLocks noChangeAspect="1"/>
          </p:cNvPicPr>
          <p:nvPr/>
        </p:nvPicPr>
        <p:blipFill>
          <a:blip r:embed="rId7"/>
          <a:stretch>
            <a:fillRect/>
          </a:stretch>
        </p:blipFill>
        <p:spPr>
          <a:xfrm>
            <a:off x="3182036" y="6002995"/>
            <a:ext cx="1642696" cy="671209"/>
          </a:xfrm>
          <a:prstGeom prst="rect">
            <a:avLst/>
          </a:prstGeom>
        </p:spPr>
      </p:pic>
    </p:spTree>
    <p:extLst>
      <p:ext uri="{BB962C8B-B14F-4D97-AF65-F5344CB8AC3E}">
        <p14:creationId xmlns:p14="http://schemas.microsoft.com/office/powerpoint/2010/main" val="156772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graph of a graph&#10;&#10;Description automatically generated with medium confidence">
            <a:extLst>
              <a:ext uri="{FF2B5EF4-FFF2-40B4-BE49-F238E27FC236}">
                <a16:creationId xmlns:a16="http://schemas.microsoft.com/office/drawing/2014/main" id="{CC4DE0E5-4242-9403-3887-C2E019464B28}"/>
              </a:ext>
            </a:extLst>
          </p:cNvPr>
          <p:cNvPicPr>
            <a:picLocks noChangeAspect="1"/>
          </p:cNvPicPr>
          <p:nvPr/>
        </p:nvPicPr>
        <p:blipFill>
          <a:blip r:embed="rId2"/>
          <a:stretch>
            <a:fillRect/>
          </a:stretch>
        </p:blipFill>
        <p:spPr>
          <a:xfrm>
            <a:off x="2855985" y="1241130"/>
            <a:ext cx="6480030" cy="4375740"/>
          </a:xfrm>
          <a:prstGeom prst="rect">
            <a:avLst/>
          </a:prstGeom>
        </p:spPr>
      </p:pic>
      <p:sp>
        <p:nvSpPr>
          <p:cNvPr id="5" name="Title 1">
            <a:extLst>
              <a:ext uri="{FF2B5EF4-FFF2-40B4-BE49-F238E27FC236}">
                <a16:creationId xmlns:a16="http://schemas.microsoft.com/office/drawing/2014/main" id="{FEB618B0-D06C-68FD-95B7-BCF35137F56A}"/>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Example: Gamow’s theory of alpha decay</a:t>
            </a:r>
            <a:r>
              <a:rPr lang="en-US"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919BB2-0DD9-6572-3B35-CA767383590A}"/>
                  </a:ext>
                </a:extLst>
              </p:cNvPr>
              <p:cNvSpPr txBox="1"/>
              <p:nvPr/>
            </p:nvSpPr>
            <p:spPr>
              <a:xfrm>
                <a:off x="602673" y="5766955"/>
                <a:ext cx="11016029" cy="672428"/>
              </a:xfrm>
              <a:prstGeom prst="rect">
                <a:avLst/>
              </a:prstGeom>
              <a:noFill/>
            </p:spPr>
            <p:txBody>
              <a:bodyPr wrap="none" rtlCol="0">
                <a:spAutoFit/>
              </a:bodyPr>
              <a:lstStyle/>
              <a:p>
                <a:r>
                  <a:rPr lang="en-US" sz="1800" dirty="0">
                    <a:effectLst/>
                    <a:latin typeface="ACaslonPro"/>
                  </a:rPr>
                  <a:t>Graph of the logarithm of the half-life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𝜏</m:t>
                        </m:r>
                      </m:e>
                      <m:sub>
                        <m:r>
                          <a:rPr lang="en-US" sz="1800" b="0" i="1" smtClean="0">
                            <a:effectLst/>
                            <a:latin typeface="Cambria Math" panose="02040503050406030204" pitchFamily="18" charset="0"/>
                          </a:rPr>
                          <m:t>1/2</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𝜏</m:t>
                    </m:r>
                    <m:r>
                      <a:rPr lang="en-US" sz="1800" b="0" i="1" smtClean="0">
                        <a:effectLst/>
                        <a:latin typeface="Cambria Math" panose="02040503050406030204" pitchFamily="18" charset="0"/>
                        <a:ea typeface="Cambria Math" panose="02040503050406030204" pitchFamily="18" charset="0"/>
                      </a:rPr>
                      <m:t> </m:t>
                    </m:r>
                    <m:r>
                      <m:rPr>
                        <m:sty m:val="p"/>
                      </m:rPr>
                      <a:rPr lang="en-US" sz="1800" b="0" i="0" smtClean="0">
                        <a:effectLst/>
                        <a:latin typeface="Cambria Math" panose="02040503050406030204" pitchFamily="18" charset="0"/>
                        <a:ea typeface="Cambria Math" panose="02040503050406030204" pitchFamily="18" charset="0"/>
                      </a:rPr>
                      <m:t>ln</m:t>
                    </m:r>
                    <m:r>
                      <a:rPr lang="en-US" sz="1800" b="0" i="1" smtClean="0">
                        <a:effectLst/>
                        <a:latin typeface="Cambria Math" panose="02040503050406030204" pitchFamily="18" charset="0"/>
                        <a:ea typeface="Cambria Math" panose="02040503050406030204" pitchFamily="18" charset="0"/>
                      </a:rPr>
                      <m:t>⁡(2)</m:t>
                    </m:r>
                  </m:oMath>
                </a14:m>
                <a:r>
                  <a:rPr lang="en-US" dirty="0"/>
                  <a:t> vs </a:t>
                </a:r>
                <a14:m>
                  <m:oMath xmlns:m="http://schemas.openxmlformats.org/officeDocument/2006/math">
                    <m:r>
                      <a:rPr lang="en-US" i="1">
                        <a:latin typeface="Cambria Math" panose="02040503050406030204" pitchFamily="18" charset="0"/>
                      </a:rPr>
                      <m:t>1/</m:t>
                    </m:r>
                    <m:rad>
                      <m:radPr>
                        <m:degHide m:val="on"/>
                        <m:ctrlPr>
                          <a:rPr lang="en-US" i="1">
                            <a:latin typeface="Cambria Math" panose="02040503050406030204" pitchFamily="18" charset="0"/>
                          </a:rPr>
                        </m:ctrlPr>
                      </m:radPr>
                      <m:deg/>
                      <m:e>
                        <m:r>
                          <a:rPr lang="en-US" i="1">
                            <a:latin typeface="Cambria Math" panose="02040503050406030204" pitchFamily="18" charset="0"/>
                          </a:rPr>
                          <m:t>𝐸</m:t>
                        </m:r>
                      </m:e>
                    </m:rad>
                  </m:oMath>
                </a14:m>
                <a:r>
                  <a:rPr lang="en-US" dirty="0"/>
                  <a:t> (where </a:t>
                </a:r>
                <a:r>
                  <a:rPr lang="en-US" i="1" dirty="0"/>
                  <a:t>E </a:t>
                </a:r>
                <a:r>
                  <a:rPr lang="en-US" dirty="0"/>
                  <a:t>is the energy of the emitted alpha particle), </a:t>
                </a:r>
              </a:p>
              <a:p>
                <a:r>
                  <a:rPr lang="en-US" dirty="0"/>
                  <a:t>for isotopes of uranium and thorium. </a:t>
                </a:r>
              </a:p>
            </p:txBody>
          </p:sp>
        </mc:Choice>
        <mc:Fallback xmlns="">
          <p:sp>
            <p:nvSpPr>
              <p:cNvPr id="7" name="TextBox 6">
                <a:extLst>
                  <a:ext uri="{FF2B5EF4-FFF2-40B4-BE49-F238E27FC236}">
                    <a16:creationId xmlns:a16="http://schemas.microsoft.com/office/drawing/2014/main" id="{29919BB2-0DD9-6572-3B35-CA767383590A}"/>
                  </a:ext>
                </a:extLst>
              </p:cNvPr>
              <p:cNvSpPr txBox="1">
                <a:spLocks noRot="1" noChangeAspect="1" noMove="1" noResize="1" noEditPoints="1" noAdjustHandles="1" noChangeArrowheads="1" noChangeShapeType="1" noTextEdit="1"/>
              </p:cNvSpPr>
              <p:nvPr/>
            </p:nvSpPr>
            <p:spPr>
              <a:xfrm>
                <a:off x="602673" y="5766955"/>
                <a:ext cx="11016029" cy="672428"/>
              </a:xfrm>
              <a:prstGeom prst="rect">
                <a:avLst/>
              </a:prstGeom>
              <a:blipFill>
                <a:blip r:embed="rId3"/>
                <a:stretch>
                  <a:fillRect l="-461" t="-1887" b="-15094"/>
                </a:stretch>
              </a:blipFill>
            </p:spPr>
            <p:txBody>
              <a:bodyPr/>
              <a:lstStyle/>
              <a:p>
                <a:r>
                  <a:rPr lang="en-US">
                    <a:noFill/>
                  </a:rPr>
                  <a:t> </a:t>
                </a:r>
              </a:p>
            </p:txBody>
          </p:sp>
        </mc:Fallback>
      </mc:AlternateContent>
    </p:spTree>
    <p:extLst>
      <p:ext uri="{BB962C8B-B14F-4D97-AF65-F5344CB8AC3E}">
        <p14:creationId xmlns:p14="http://schemas.microsoft.com/office/powerpoint/2010/main" val="318399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66E8B-9877-0757-F87D-0CDB156915A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282681CB-EC4E-B2E1-B2BA-55A01C7F2541}"/>
              </a:ext>
            </a:extLst>
          </p:cNvPr>
          <p:cNvSpPr>
            <a:spLocks noGrp="1"/>
          </p:cNvSpPr>
          <p:nvPr>
            <p:ph type="subTitle" idx="1"/>
          </p:nvPr>
        </p:nvSpPr>
        <p:spPr>
          <a:xfrm>
            <a:off x="1524000" y="2601119"/>
            <a:ext cx="9144000" cy="1655762"/>
          </a:xfrm>
        </p:spPr>
        <p:txBody>
          <a:bodyPr>
            <a:normAutofit/>
          </a:bodyPr>
          <a:lstStyle/>
          <a:p>
            <a:r>
              <a:rPr lang="en-US" sz="5400" dirty="0"/>
              <a:t>Scattering theory</a:t>
            </a:r>
          </a:p>
        </p:txBody>
      </p:sp>
    </p:spTree>
    <p:extLst>
      <p:ext uri="{BB962C8B-B14F-4D97-AF65-F5344CB8AC3E}">
        <p14:creationId xmlns:p14="http://schemas.microsoft.com/office/powerpoint/2010/main" val="425222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26C9-1999-6798-E5AD-2C46C7286E11}"/>
              </a:ext>
            </a:extLst>
          </p:cNvPr>
          <p:cNvSpPr>
            <a:spLocks noGrp="1"/>
          </p:cNvSpPr>
          <p:nvPr>
            <p:ph type="title"/>
          </p:nvPr>
        </p:nvSpPr>
        <p:spPr>
          <a:xfrm>
            <a:off x="277091" y="0"/>
            <a:ext cx="10515600" cy="1325563"/>
          </a:xfrm>
        </p:spPr>
        <p:txBody>
          <a:bodyPr/>
          <a:lstStyle/>
          <a:p>
            <a:r>
              <a:rPr lang="en-US" b="1" dirty="0"/>
              <a:t>Scattering theory: Classical</a:t>
            </a:r>
          </a:p>
        </p:txBody>
      </p:sp>
      <p:pic>
        <p:nvPicPr>
          <p:cNvPr id="4" name="Picture 3" descr="A line graph with a point and a point&#10;&#10;Description automatically generated with medium confidence">
            <a:extLst>
              <a:ext uri="{FF2B5EF4-FFF2-40B4-BE49-F238E27FC236}">
                <a16:creationId xmlns:a16="http://schemas.microsoft.com/office/drawing/2014/main" id="{3BF563B3-4283-8830-9DB6-CD2615D8C35F}"/>
              </a:ext>
            </a:extLst>
          </p:cNvPr>
          <p:cNvPicPr>
            <a:picLocks noChangeAspect="1"/>
          </p:cNvPicPr>
          <p:nvPr/>
        </p:nvPicPr>
        <p:blipFill>
          <a:blip r:embed="rId2"/>
          <a:stretch>
            <a:fillRect/>
          </a:stretch>
        </p:blipFill>
        <p:spPr>
          <a:xfrm>
            <a:off x="3564083" y="3107092"/>
            <a:ext cx="4260272" cy="3238911"/>
          </a:xfrm>
          <a:prstGeom prst="rect">
            <a:avLst/>
          </a:prstGeom>
        </p:spPr>
      </p:pic>
      <p:sp>
        <p:nvSpPr>
          <p:cNvPr id="6" name="TextBox 5">
            <a:extLst>
              <a:ext uri="{FF2B5EF4-FFF2-40B4-BE49-F238E27FC236}">
                <a16:creationId xmlns:a16="http://schemas.microsoft.com/office/drawing/2014/main" id="{19DDB501-EAE5-3097-545D-60797AE3D66D}"/>
              </a:ext>
            </a:extLst>
          </p:cNvPr>
          <p:cNvSpPr txBox="1"/>
          <p:nvPr/>
        </p:nvSpPr>
        <p:spPr>
          <a:xfrm>
            <a:off x="277091" y="1215104"/>
            <a:ext cx="11443854" cy="1754326"/>
          </a:xfrm>
          <a:prstGeom prst="rect">
            <a:avLst/>
          </a:prstGeom>
          <a:noFill/>
        </p:spPr>
        <p:txBody>
          <a:bodyPr wrap="square">
            <a:spAutoFit/>
          </a:bodyPr>
          <a:lstStyle/>
          <a:p>
            <a:r>
              <a:rPr lang="en-US" sz="1800" dirty="0">
                <a:effectLst/>
                <a:latin typeface="ACaslonPro"/>
              </a:rPr>
              <a:t>Imagine a particle incident on some scattering center (say, a marble bouncing off a bowling ball, or a proton fired at a heavy nucleus). It comes in with energy </a:t>
            </a:r>
            <a:r>
              <a:rPr lang="en-US" sz="1800" i="1" dirty="0">
                <a:effectLst/>
                <a:latin typeface="ACaslonPro"/>
              </a:rPr>
              <a:t>E </a:t>
            </a:r>
            <a:r>
              <a:rPr lang="en-US" sz="1800" dirty="0">
                <a:effectLst/>
                <a:latin typeface="ACaslonPro"/>
              </a:rPr>
              <a:t>and </a:t>
            </a:r>
            <a:r>
              <a:rPr lang="en-US" sz="1800" b="1" dirty="0">
                <a:effectLst/>
                <a:latin typeface="ACaslonPro"/>
              </a:rPr>
              <a:t>impact parameter </a:t>
            </a:r>
            <a:r>
              <a:rPr lang="en-US" sz="1800" i="1" dirty="0">
                <a:effectLst/>
                <a:latin typeface="ACaslonPro"/>
              </a:rPr>
              <a:t>b</a:t>
            </a:r>
            <a:r>
              <a:rPr lang="en-US" sz="1800" dirty="0">
                <a:effectLst/>
                <a:latin typeface="ACaslonPro"/>
              </a:rPr>
              <a:t>, and it emerges at some </a:t>
            </a:r>
            <a:r>
              <a:rPr lang="en-US" sz="1800" b="1" dirty="0">
                <a:effectLst/>
                <a:latin typeface="ACaslonPro"/>
              </a:rPr>
              <a:t>scattering angle </a:t>
            </a:r>
            <a:r>
              <a:rPr lang="el-GR" sz="1800" dirty="0">
                <a:effectLst/>
                <a:latin typeface="Tahoma" panose="020B0604030504040204" pitchFamily="34" charset="0"/>
              </a:rPr>
              <a:t>θ</a:t>
            </a:r>
            <a:r>
              <a:rPr lang="el-GR" sz="1800" dirty="0">
                <a:effectLst/>
                <a:latin typeface="ACaslonPro"/>
              </a:rPr>
              <a:t>—</a:t>
            </a:r>
            <a:r>
              <a:rPr lang="en-US" sz="1800" dirty="0">
                <a:effectLst/>
                <a:latin typeface="ACaslonPro"/>
              </a:rPr>
              <a:t>see Fig. (We’ll assume for simplicity that the target is symmetrical about the </a:t>
            </a:r>
            <a:r>
              <a:rPr lang="en-US" sz="1800" i="1" dirty="0">
                <a:effectLst/>
                <a:latin typeface="ACaslonPro"/>
              </a:rPr>
              <a:t>z </a:t>
            </a:r>
            <a:r>
              <a:rPr lang="en-US" sz="1800" dirty="0">
                <a:effectLst/>
                <a:latin typeface="ACaslonPro"/>
              </a:rPr>
              <a:t>axis, so the trajectory remains in one plane, and that the target is very heavy, so its recoil is negligible.) The essential problem of classical scattering theory is this: </a:t>
            </a:r>
          </a:p>
          <a:p>
            <a:r>
              <a:rPr lang="en-US" sz="1800" i="1" dirty="0">
                <a:effectLst/>
                <a:latin typeface="ACaslonPro"/>
              </a:rPr>
              <a:t>Given the impact parameter, calculate the scattering angle</a:t>
            </a:r>
            <a:r>
              <a:rPr lang="en-US" sz="1800" dirty="0">
                <a:effectLst/>
                <a:latin typeface="ACaslonPro"/>
              </a:rPr>
              <a:t>. </a:t>
            </a:r>
          </a:p>
          <a:p>
            <a:r>
              <a:rPr lang="en-US" sz="1800" dirty="0">
                <a:effectLst/>
                <a:latin typeface="ACaslonPro"/>
              </a:rPr>
              <a:t>Ordinarily, of course, the smaller the impact parameter, the greater the scattering angle. </a:t>
            </a:r>
            <a:endParaRPr lang="en-US" dirty="0"/>
          </a:p>
        </p:txBody>
      </p:sp>
    </p:spTree>
    <p:extLst>
      <p:ext uri="{BB962C8B-B14F-4D97-AF65-F5344CB8AC3E}">
        <p14:creationId xmlns:p14="http://schemas.microsoft.com/office/powerpoint/2010/main" val="1217829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r>
              <a:rPr lang="en-US" dirty="0"/>
              <a:t>Hyperfine structure of Hydrogen</a:t>
            </a:r>
          </a:p>
          <a:p>
            <a:pPr marL="0" indent="0">
              <a:buNone/>
            </a:pPr>
            <a:r>
              <a:rPr lang="en-US" dirty="0"/>
              <a:t>The WKB Approximation:</a:t>
            </a:r>
          </a:p>
          <a:p>
            <a:r>
              <a:rPr lang="en-US" dirty="0"/>
              <a:t>Classical regions</a:t>
            </a:r>
          </a:p>
          <a:p>
            <a:r>
              <a:rPr lang="en-US" dirty="0"/>
              <a:t>Tunneling</a:t>
            </a:r>
          </a:p>
          <a:p>
            <a:r>
              <a:rPr lang="en-US" dirty="0"/>
              <a:t>Gamow’s theory of alpha decay </a:t>
            </a:r>
          </a:p>
          <a:p>
            <a:pPr marL="0" indent="0">
              <a:buNone/>
            </a:pPr>
            <a:r>
              <a:rPr lang="en-US" dirty="0"/>
              <a:t>Scattering theory</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575F0E-A384-A71C-5E8D-2D1BF0F811AC}"/>
                  </a:ext>
                </a:extLst>
              </p:cNvPr>
              <p:cNvSpPr txBox="1"/>
              <p:nvPr/>
            </p:nvSpPr>
            <p:spPr>
              <a:xfrm>
                <a:off x="277091" y="1121171"/>
                <a:ext cx="11069782" cy="923330"/>
              </a:xfrm>
              <a:prstGeom prst="rect">
                <a:avLst/>
              </a:prstGeom>
              <a:noFill/>
            </p:spPr>
            <p:txBody>
              <a:bodyPr wrap="square">
                <a:spAutoFit/>
              </a:bodyPr>
              <a:lstStyle/>
              <a:p>
                <a:r>
                  <a:rPr lang="en-US" sz="1800" dirty="0">
                    <a:effectLst/>
                    <a:latin typeface="ACaslonPro"/>
                  </a:rPr>
                  <a:t>More generally, particles incident within an infinitesimal patch of cross-sectional area </a:t>
                </a:r>
                <a14:m>
                  <m:oMath xmlns:m="http://schemas.openxmlformats.org/officeDocument/2006/math">
                    <m:r>
                      <a:rPr lang="en-US" sz="1800" b="0" i="1" smtClean="0">
                        <a:effectLst/>
                        <a:latin typeface="Cambria Math" panose="02040503050406030204" pitchFamily="18" charset="0"/>
                      </a:rPr>
                      <m:t>𝑑</m:t>
                    </m:r>
                    <m:r>
                      <a:rPr lang="en-US" sz="1800" b="0" i="1" smtClean="0">
                        <a:effectLst/>
                        <a:latin typeface="Cambria Math" panose="02040503050406030204" pitchFamily="18" charset="0"/>
                        <a:ea typeface="Cambria Math" panose="02040503050406030204" pitchFamily="18" charset="0"/>
                      </a:rPr>
                      <m:t>𝜎</m:t>
                    </m:r>
                  </m:oMath>
                </a14:m>
                <a:r>
                  <a:rPr lang="en-US" sz="1800" dirty="0">
                    <a:effectLst/>
                    <a:latin typeface="ACaslonPro"/>
                  </a:rPr>
                  <a:t> will scatter </a:t>
                </a:r>
                <a:r>
                  <a:rPr lang="en-US" dirty="0"/>
                  <a:t>into a corresponding infinitesimal solid angle </a:t>
                </a:r>
                <a14:m>
                  <m:oMath xmlns:m="http://schemas.openxmlformats.org/officeDocument/2006/math">
                    <m:r>
                      <a:rPr lang="en-US" sz="1800" b="0" i="1" dirty="0" smtClean="0">
                        <a:effectLst/>
                        <a:latin typeface="Cambria Math" panose="02040503050406030204" pitchFamily="18" charset="0"/>
                      </a:rPr>
                      <m:t>𝑑</m:t>
                    </m:r>
                    <m:r>
                      <m:rPr>
                        <m:sty m:val="p"/>
                      </m:rPr>
                      <a:rPr lang="el-GR" sz="1800" b="0" i="1" dirty="0" smtClean="0">
                        <a:effectLst/>
                        <a:latin typeface="Cambria Math" panose="02040503050406030204" pitchFamily="18" charset="0"/>
                        <a:ea typeface="Cambria Math" panose="02040503050406030204" pitchFamily="18" charset="0"/>
                      </a:rPr>
                      <m:t>Ω</m:t>
                    </m:r>
                  </m:oMath>
                </a14:m>
                <a:r>
                  <a:rPr lang="en-US" sz="1800" dirty="0">
                    <a:effectLst/>
                    <a:latin typeface="ACaslonPro"/>
                  </a:rPr>
                  <a:t>. </a:t>
                </a:r>
                <a:r>
                  <a:rPr lang="en-US" dirty="0"/>
                  <a:t>The proportionality factor is a function of angle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D</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r>
                      <a:rPr lang="en-US" b="0" i="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𝑑</m:t>
                    </m:r>
                    <m:r>
                      <m:rPr>
                        <m:sty m:val="p"/>
                      </m:rPr>
                      <a:rPr lang="el-GR" i="1" dirty="0">
                        <a:latin typeface="Cambria Math" panose="02040503050406030204" pitchFamily="18" charset="0"/>
                        <a:ea typeface="Cambria Math" panose="02040503050406030204" pitchFamily="18" charset="0"/>
                      </a:rPr>
                      <m:t>Ω</m:t>
                    </m:r>
                  </m:oMath>
                </a14:m>
                <a:endParaRPr lang="en-US" dirty="0"/>
              </a:p>
              <a:p>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F4575F0E-A384-A71C-5E8D-2D1BF0F811AC}"/>
                  </a:ext>
                </a:extLst>
              </p:cNvPr>
              <p:cNvSpPr txBox="1">
                <a:spLocks noRot="1" noChangeAspect="1" noMove="1" noResize="1" noEditPoints="1" noAdjustHandles="1" noChangeArrowheads="1" noChangeShapeType="1" noTextEdit="1"/>
              </p:cNvSpPr>
              <p:nvPr/>
            </p:nvSpPr>
            <p:spPr>
              <a:xfrm>
                <a:off x="277091" y="1121171"/>
                <a:ext cx="11069782" cy="923330"/>
              </a:xfrm>
              <a:prstGeom prst="rect">
                <a:avLst/>
              </a:prstGeom>
              <a:blipFill>
                <a:blip r:embed="rId2"/>
                <a:stretch>
                  <a:fillRect l="-458" t="-411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61B53F6-FFBA-F68A-0158-9C0D7F4F6370}"/>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Scattering theory: Classical</a:t>
            </a:r>
          </a:p>
        </p:txBody>
      </p:sp>
      <p:pic>
        <p:nvPicPr>
          <p:cNvPr id="7" name="Picture 6">
            <a:extLst>
              <a:ext uri="{FF2B5EF4-FFF2-40B4-BE49-F238E27FC236}">
                <a16:creationId xmlns:a16="http://schemas.microsoft.com/office/drawing/2014/main" id="{9648D0CA-6E53-E775-6334-EEE17CC9E229}"/>
              </a:ext>
            </a:extLst>
          </p:cNvPr>
          <p:cNvPicPr>
            <a:picLocks noChangeAspect="1"/>
          </p:cNvPicPr>
          <p:nvPr/>
        </p:nvPicPr>
        <p:blipFill>
          <a:blip r:embed="rId3"/>
          <a:stretch>
            <a:fillRect/>
          </a:stretch>
        </p:blipFill>
        <p:spPr>
          <a:xfrm>
            <a:off x="5589030" y="1883689"/>
            <a:ext cx="2133600" cy="571500"/>
          </a:xfrm>
          <a:prstGeom prst="rect">
            <a:avLst/>
          </a:prstGeom>
        </p:spPr>
      </p:pic>
      <p:pic>
        <p:nvPicPr>
          <p:cNvPr id="9" name="Picture 8" descr="A diagram of a circle with a line and a circle with a line and a circle with a line and a circle with a circle with a line and a circle with a circle with a circle with&#10;&#10;Description automatically generated with medium confidence">
            <a:extLst>
              <a:ext uri="{FF2B5EF4-FFF2-40B4-BE49-F238E27FC236}">
                <a16:creationId xmlns:a16="http://schemas.microsoft.com/office/drawing/2014/main" id="{194ED927-9D35-96F5-E9A6-CAE7921BACBA}"/>
              </a:ext>
            </a:extLst>
          </p:cNvPr>
          <p:cNvPicPr>
            <a:picLocks noChangeAspect="1"/>
          </p:cNvPicPr>
          <p:nvPr/>
        </p:nvPicPr>
        <p:blipFill>
          <a:blip r:embed="rId4"/>
          <a:stretch>
            <a:fillRect/>
          </a:stretch>
        </p:blipFill>
        <p:spPr>
          <a:xfrm>
            <a:off x="2372013" y="2383659"/>
            <a:ext cx="6788727" cy="305334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229366-C3D1-CF9A-ACEB-C76E85B1F3D9}"/>
                  </a:ext>
                </a:extLst>
              </p:cNvPr>
              <p:cNvSpPr txBox="1"/>
              <p:nvPr/>
            </p:nvSpPr>
            <p:spPr>
              <a:xfrm>
                <a:off x="2372013" y="1921994"/>
                <a:ext cx="21969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𝜎</m:t>
                      </m:r>
                      <m:r>
                        <a:rPr lang="en-US" sz="2400" b="0" i="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𝑑</m:t>
                      </m:r>
                      <m:r>
                        <m:rPr>
                          <m:sty m:val="p"/>
                        </m:rPr>
                        <a:rPr lang="el-GR" sz="2400" i="1" dirty="0">
                          <a:latin typeface="Cambria Math" panose="02040503050406030204" pitchFamily="18" charset="0"/>
                          <a:ea typeface="Cambria Math" panose="02040503050406030204" pitchFamily="18" charset="0"/>
                        </a:rPr>
                        <m:t>Ω</m:t>
                      </m:r>
                    </m:oMath>
                  </m:oMathPara>
                </a14:m>
                <a:endParaRPr lang="en-US" sz="2400" dirty="0"/>
              </a:p>
            </p:txBody>
          </p:sp>
        </mc:Choice>
        <mc:Fallback xmlns="">
          <p:sp>
            <p:nvSpPr>
              <p:cNvPr id="13" name="TextBox 12">
                <a:extLst>
                  <a:ext uri="{FF2B5EF4-FFF2-40B4-BE49-F238E27FC236}">
                    <a16:creationId xmlns:a16="http://schemas.microsoft.com/office/drawing/2014/main" id="{7F229366-C3D1-CF9A-ACEB-C76E85B1F3D9}"/>
                  </a:ext>
                </a:extLst>
              </p:cNvPr>
              <p:cNvSpPr txBox="1">
                <a:spLocks noRot="1" noChangeAspect="1" noMove="1" noResize="1" noEditPoints="1" noAdjustHandles="1" noChangeArrowheads="1" noChangeShapeType="1" noTextEdit="1"/>
              </p:cNvSpPr>
              <p:nvPr/>
            </p:nvSpPr>
            <p:spPr>
              <a:xfrm>
                <a:off x="2372013" y="1921994"/>
                <a:ext cx="2196948" cy="461665"/>
              </a:xfrm>
              <a:prstGeom prst="rect">
                <a:avLst/>
              </a:prstGeom>
              <a:blipFill>
                <a:blip r:embed="rId5"/>
                <a:stretch>
                  <a:fillRect b="-18919"/>
                </a:stretch>
              </a:blipFill>
            </p:spPr>
            <p:txBody>
              <a:bodyPr/>
              <a:lstStyle/>
              <a:p>
                <a:r>
                  <a:rPr lang="en-US">
                    <a:noFill/>
                  </a:rPr>
                  <a:t> </a:t>
                </a:r>
              </a:p>
            </p:txBody>
          </p:sp>
        </mc:Fallback>
      </mc:AlternateContent>
      <p:sp>
        <p:nvSpPr>
          <p:cNvPr id="14" name="Right Arrow 13">
            <a:extLst>
              <a:ext uri="{FF2B5EF4-FFF2-40B4-BE49-F238E27FC236}">
                <a16:creationId xmlns:a16="http://schemas.microsoft.com/office/drawing/2014/main" id="{2229FAB9-063F-4BAD-D960-A22F23ADB559}"/>
              </a:ext>
            </a:extLst>
          </p:cNvPr>
          <p:cNvSpPr/>
          <p:nvPr/>
        </p:nvSpPr>
        <p:spPr>
          <a:xfrm>
            <a:off x="4954202" y="2012826"/>
            <a:ext cx="415637" cy="361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07DFD43-DEB1-D743-E500-81051F3108F8}"/>
              </a:ext>
            </a:extLst>
          </p:cNvPr>
          <p:cNvGrpSpPr/>
          <p:nvPr/>
        </p:nvGrpSpPr>
        <p:grpSpPr>
          <a:xfrm>
            <a:off x="277091" y="5455213"/>
            <a:ext cx="11537373" cy="407423"/>
            <a:chOff x="277090" y="5532383"/>
            <a:chExt cx="11537373" cy="40742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7905AF-106C-B2E2-ADAA-ED1043AB0B52}"/>
                    </a:ext>
                  </a:extLst>
                </p:cNvPr>
                <p:cNvSpPr txBox="1"/>
                <p:nvPr/>
              </p:nvSpPr>
              <p:spPr>
                <a:xfrm>
                  <a:off x="277090" y="5532383"/>
                  <a:ext cx="11537373" cy="369332"/>
                </a:xfrm>
                <a:prstGeom prst="rect">
                  <a:avLst/>
                </a:prstGeom>
                <a:noFill/>
              </p:spPr>
              <p:txBody>
                <a:bodyPr wrap="square">
                  <a:spAutoFit/>
                </a:bodyPr>
                <a:lstStyle/>
                <a:p>
                  <a:r>
                    <a:rPr lang="en-US" sz="1800" dirty="0">
                      <a:effectLst/>
                      <a:latin typeface="ACaslonPro"/>
                    </a:rPr>
                    <a:t>In terms of the impact parameter and the azimuthal angle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𝜙</m:t>
                      </m:r>
                    </m:oMath>
                  </a14:m>
                  <a:r>
                    <a:rPr lang="el-GR" sz="1800" dirty="0">
                      <a:effectLst/>
                      <a:latin typeface="ACaslonPro"/>
                    </a:rPr>
                    <a:t> </a:t>
                  </a:r>
                  <a:r>
                    <a:rPr lang="en-US" sz="1800" dirty="0">
                      <a:effectLst/>
                      <a:latin typeface="ACaslonPro"/>
                    </a:rPr>
                    <a:t>                                           and</a:t>
                  </a:r>
                  <a:endParaRPr lang="el-GR" dirty="0"/>
                </a:p>
              </p:txBody>
            </p:sp>
          </mc:Choice>
          <mc:Fallback xmlns="">
            <p:sp>
              <p:nvSpPr>
                <p:cNvPr id="15" name="TextBox 14">
                  <a:extLst>
                    <a:ext uri="{FF2B5EF4-FFF2-40B4-BE49-F238E27FC236}">
                      <a16:creationId xmlns:a16="http://schemas.microsoft.com/office/drawing/2014/main" id="{637905AF-106C-B2E2-ADAA-ED1043AB0B52}"/>
                    </a:ext>
                  </a:extLst>
                </p:cNvPr>
                <p:cNvSpPr txBox="1">
                  <a:spLocks noRot="1" noChangeAspect="1" noMove="1" noResize="1" noEditPoints="1" noAdjustHandles="1" noChangeArrowheads="1" noChangeShapeType="1" noTextEdit="1"/>
                </p:cNvSpPr>
                <p:nvPr/>
              </p:nvSpPr>
              <p:spPr>
                <a:xfrm>
                  <a:off x="277090" y="5532383"/>
                  <a:ext cx="11537373" cy="369332"/>
                </a:xfrm>
                <a:prstGeom prst="rect">
                  <a:avLst/>
                </a:prstGeom>
                <a:blipFill>
                  <a:blip r:embed="rId6"/>
                  <a:stretch>
                    <a:fillRect l="-440" t="-6667" b="-26667"/>
                  </a:stretch>
                </a:blipFill>
              </p:spPr>
              <p:txBody>
                <a:bodyPr/>
                <a:lstStyle/>
                <a:p>
                  <a:r>
                    <a:rPr lang="en-US">
                      <a:noFill/>
                    </a:rPr>
                    <a:t> </a:t>
                  </a:r>
                </a:p>
              </p:txBody>
            </p:sp>
          </mc:Fallback>
        </mc:AlternateContent>
        <p:pic>
          <p:nvPicPr>
            <p:cNvPr id="17" name="Picture 16" descr="A close up of a letter&#10;&#10;Description automatically generated">
              <a:extLst>
                <a:ext uri="{FF2B5EF4-FFF2-40B4-BE49-F238E27FC236}">
                  <a16:creationId xmlns:a16="http://schemas.microsoft.com/office/drawing/2014/main" id="{9AEC8A67-C48A-735D-A3B2-9778F7F26DA4}"/>
                </a:ext>
              </a:extLst>
            </p:cNvPr>
            <p:cNvPicPr>
              <a:picLocks noChangeAspect="1"/>
            </p:cNvPicPr>
            <p:nvPr/>
          </p:nvPicPr>
          <p:blipFill>
            <a:blip r:embed="rId7"/>
            <a:stretch>
              <a:fillRect/>
            </a:stretch>
          </p:blipFill>
          <p:spPr>
            <a:xfrm>
              <a:off x="6096000" y="5546329"/>
              <a:ext cx="1966469" cy="355386"/>
            </a:xfrm>
            <a:prstGeom prst="rect">
              <a:avLst/>
            </a:prstGeom>
          </p:spPr>
        </p:pic>
        <p:pic>
          <p:nvPicPr>
            <p:cNvPr id="19" name="Picture 18" descr="A black letter on a white background&#10;&#10;Description automatically generated">
              <a:extLst>
                <a:ext uri="{FF2B5EF4-FFF2-40B4-BE49-F238E27FC236}">
                  <a16:creationId xmlns:a16="http://schemas.microsoft.com/office/drawing/2014/main" id="{B85F0FC0-50E8-F9E5-18EF-BB4F399C9E16}"/>
                </a:ext>
              </a:extLst>
            </p:cNvPr>
            <p:cNvPicPr>
              <a:picLocks noChangeAspect="1"/>
            </p:cNvPicPr>
            <p:nvPr/>
          </p:nvPicPr>
          <p:blipFill>
            <a:blip r:embed="rId8"/>
            <a:stretch>
              <a:fillRect/>
            </a:stretch>
          </p:blipFill>
          <p:spPr>
            <a:xfrm>
              <a:off x="8730672" y="5558724"/>
              <a:ext cx="2346037" cy="381082"/>
            </a:xfrm>
            <a:prstGeom prst="rect">
              <a:avLst/>
            </a:prstGeom>
          </p:spPr>
        </p:pic>
      </p:grpSp>
      <p:pic>
        <p:nvPicPr>
          <p:cNvPr id="23" name="Picture 22" descr="A mathematical equation with black text&#10;&#10;Description automatically generated">
            <a:extLst>
              <a:ext uri="{FF2B5EF4-FFF2-40B4-BE49-F238E27FC236}">
                <a16:creationId xmlns:a16="http://schemas.microsoft.com/office/drawing/2014/main" id="{249B3F29-49F9-CFCD-8E4C-EDF4082D595D}"/>
              </a:ext>
            </a:extLst>
          </p:cNvPr>
          <p:cNvPicPr>
            <a:picLocks noChangeAspect="1"/>
          </p:cNvPicPr>
          <p:nvPr/>
        </p:nvPicPr>
        <p:blipFill>
          <a:blip r:embed="rId9"/>
          <a:stretch>
            <a:fillRect/>
          </a:stretch>
        </p:blipFill>
        <p:spPr>
          <a:xfrm>
            <a:off x="4491900" y="5794371"/>
            <a:ext cx="2540000" cy="977900"/>
          </a:xfrm>
          <a:prstGeom prst="rect">
            <a:avLst/>
          </a:prstGeom>
        </p:spPr>
      </p:pic>
      <p:sp>
        <p:nvSpPr>
          <p:cNvPr id="25" name="TextBox 24">
            <a:extLst>
              <a:ext uri="{FF2B5EF4-FFF2-40B4-BE49-F238E27FC236}">
                <a16:creationId xmlns:a16="http://schemas.microsoft.com/office/drawing/2014/main" id="{13236606-5742-ADE0-59DC-66FAE1E3C2FC}"/>
              </a:ext>
            </a:extLst>
          </p:cNvPr>
          <p:cNvSpPr txBox="1"/>
          <p:nvPr/>
        </p:nvSpPr>
        <p:spPr>
          <a:xfrm>
            <a:off x="7408438" y="5888977"/>
            <a:ext cx="4561889" cy="923330"/>
          </a:xfrm>
          <a:prstGeom prst="rect">
            <a:avLst/>
          </a:prstGeom>
          <a:noFill/>
        </p:spPr>
        <p:txBody>
          <a:bodyPr wrap="square">
            <a:spAutoFit/>
          </a:bodyPr>
          <a:lstStyle/>
          <a:p>
            <a:r>
              <a:rPr lang="en-US" sz="1800" dirty="0">
                <a:effectLst/>
                <a:latin typeface="ACaslonPro"/>
              </a:rPr>
              <a:t>Since </a:t>
            </a:r>
            <a:r>
              <a:rPr lang="el-GR" sz="1800" dirty="0">
                <a:effectLst/>
                <a:latin typeface="Tahoma" panose="020B0604030504040204" pitchFamily="34" charset="0"/>
              </a:rPr>
              <a:t>θ </a:t>
            </a:r>
            <a:r>
              <a:rPr lang="en-US" sz="1800" dirty="0">
                <a:effectLst/>
                <a:latin typeface="ACaslonPro"/>
              </a:rPr>
              <a:t>is typically a </a:t>
            </a:r>
            <a:r>
              <a:rPr lang="en-US" sz="1800" i="1" dirty="0">
                <a:effectLst/>
                <a:latin typeface="ACaslonPro"/>
              </a:rPr>
              <a:t>decreasing </a:t>
            </a:r>
            <a:r>
              <a:rPr lang="en-US" sz="1800" dirty="0">
                <a:effectLst/>
                <a:latin typeface="ACaslonPro"/>
              </a:rPr>
              <a:t>function of </a:t>
            </a:r>
            <a:r>
              <a:rPr lang="en-US" sz="1800" i="1" dirty="0">
                <a:effectLst/>
                <a:latin typeface="ACaslonPro"/>
              </a:rPr>
              <a:t>b</a:t>
            </a:r>
            <a:r>
              <a:rPr lang="en-US" sz="1800" dirty="0">
                <a:effectLst/>
                <a:latin typeface="ACaslonPro"/>
              </a:rPr>
              <a:t>, </a:t>
            </a:r>
          </a:p>
          <a:p>
            <a:r>
              <a:rPr lang="en-US" sz="1800" dirty="0">
                <a:effectLst/>
                <a:latin typeface="ACaslonPro"/>
              </a:rPr>
              <a:t>the derivative is actually negative—hence the </a:t>
            </a:r>
          </a:p>
          <a:p>
            <a:r>
              <a:rPr lang="en-US" sz="1800" dirty="0">
                <a:effectLst/>
                <a:latin typeface="ACaslonPro"/>
              </a:rPr>
              <a:t>absolute value sign. </a:t>
            </a:r>
            <a:endParaRPr lang="en-US" dirty="0"/>
          </a:p>
        </p:txBody>
      </p:sp>
    </p:spTree>
    <p:extLst>
      <p:ext uri="{BB962C8B-B14F-4D97-AF65-F5344CB8AC3E}">
        <p14:creationId xmlns:p14="http://schemas.microsoft.com/office/powerpoint/2010/main" val="26702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068DB2-3CD4-E4C4-AE80-D54500E22AD3}"/>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Hyperfine splitting of the hydrogen atom</a:t>
            </a:r>
          </a:p>
        </p:txBody>
      </p:sp>
      <p:pic>
        <p:nvPicPr>
          <p:cNvPr id="4" name="Picture 3" descr="A diagram of a three-dimensional diagram&#10;&#10;Description automatically generated with medium confidence">
            <a:extLst>
              <a:ext uri="{FF2B5EF4-FFF2-40B4-BE49-F238E27FC236}">
                <a16:creationId xmlns:a16="http://schemas.microsoft.com/office/drawing/2014/main" id="{67CADAF7-6F6B-B668-C68D-1EA30F6B911A}"/>
              </a:ext>
            </a:extLst>
          </p:cNvPr>
          <p:cNvPicPr>
            <a:picLocks noChangeAspect="1"/>
          </p:cNvPicPr>
          <p:nvPr/>
        </p:nvPicPr>
        <p:blipFill>
          <a:blip r:embed="rId2"/>
          <a:stretch>
            <a:fillRect/>
          </a:stretch>
        </p:blipFill>
        <p:spPr>
          <a:xfrm>
            <a:off x="297872" y="3819201"/>
            <a:ext cx="5179339" cy="2875395"/>
          </a:xfrm>
          <a:prstGeom prst="rect">
            <a:avLst/>
          </a:prstGeom>
        </p:spPr>
      </p:pic>
      <p:sp>
        <p:nvSpPr>
          <p:cNvPr id="6" name="TextBox 5">
            <a:extLst>
              <a:ext uri="{FF2B5EF4-FFF2-40B4-BE49-F238E27FC236}">
                <a16:creationId xmlns:a16="http://schemas.microsoft.com/office/drawing/2014/main" id="{3B7A7426-15DD-CB1C-44B1-CCC9DFB374FD}"/>
              </a:ext>
            </a:extLst>
          </p:cNvPr>
          <p:cNvSpPr txBox="1"/>
          <p:nvPr/>
        </p:nvSpPr>
        <p:spPr>
          <a:xfrm>
            <a:off x="297873" y="1104322"/>
            <a:ext cx="6099462" cy="369332"/>
          </a:xfrm>
          <a:prstGeom prst="rect">
            <a:avLst/>
          </a:prstGeom>
          <a:noFill/>
        </p:spPr>
        <p:txBody>
          <a:bodyPr wrap="square">
            <a:spAutoFit/>
          </a:bodyPr>
          <a:lstStyle/>
          <a:p>
            <a:r>
              <a:rPr lang="en-US" sz="1800" dirty="0">
                <a:effectLst/>
                <a:latin typeface="ACaslonPro"/>
              </a:rPr>
              <a:t>The energy gap is </a:t>
            </a:r>
            <a:endParaRPr lang="en-US" dirty="0"/>
          </a:p>
        </p:txBody>
      </p:sp>
      <p:pic>
        <p:nvPicPr>
          <p:cNvPr id="8" name="Picture 7" descr="A mathematical equation with numbers and symbols&#10;&#10;Description automatically generated">
            <a:extLst>
              <a:ext uri="{FF2B5EF4-FFF2-40B4-BE49-F238E27FC236}">
                <a16:creationId xmlns:a16="http://schemas.microsoft.com/office/drawing/2014/main" id="{2FA05C77-17F8-6BA0-95C3-3BBAADD672C0}"/>
              </a:ext>
            </a:extLst>
          </p:cNvPr>
          <p:cNvPicPr>
            <a:picLocks noChangeAspect="1"/>
          </p:cNvPicPr>
          <p:nvPr/>
        </p:nvPicPr>
        <p:blipFill>
          <a:blip r:embed="rId3"/>
          <a:stretch>
            <a:fillRect/>
          </a:stretch>
        </p:blipFill>
        <p:spPr>
          <a:xfrm>
            <a:off x="297873" y="1608856"/>
            <a:ext cx="4152852" cy="868758"/>
          </a:xfrm>
          <a:prstGeom prst="rect">
            <a:avLst/>
          </a:prstGeom>
        </p:spPr>
      </p:pic>
      <p:sp>
        <p:nvSpPr>
          <p:cNvPr id="10" name="TextBox 9">
            <a:extLst>
              <a:ext uri="{FF2B5EF4-FFF2-40B4-BE49-F238E27FC236}">
                <a16:creationId xmlns:a16="http://schemas.microsoft.com/office/drawing/2014/main" id="{C377748A-E198-6432-8973-4DE91D54E276}"/>
              </a:ext>
            </a:extLst>
          </p:cNvPr>
          <p:cNvSpPr txBox="1"/>
          <p:nvPr/>
        </p:nvSpPr>
        <p:spPr>
          <a:xfrm>
            <a:off x="297872" y="2669468"/>
            <a:ext cx="8659091" cy="369332"/>
          </a:xfrm>
          <a:prstGeom prst="rect">
            <a:avLst/>
          </a:prstGeom>
          <a:noFill/>
        </p:spPr>
        <p:txBody>
          <a:bodyPr wrap="square">
            <a:spAutoFit/>
          </a:bodyPr>
          <a:lstStyle/>
          <a:p>
            <a:r>
              <a:rPr lang="en-US" sz="1800" dirty="0">
                <a:effectLst/>
                <a:latin typeface="ACaslonPro"/>
              </a:rPr>
              <a:t>The frequency of the photon emitted in a transition from the triplet to the singlet state is </a:t>
            </a:r>
            <a:endParaRPr lang="en-US" dirty="0"/>
          </a:p>
        </p:txBody>
      </p:sp>
      <p:pic>
        <p:nvPicPr>
          <p:cNvPr id="12" name="Picture 11" descr="A black text on a white background&#10;&#10;Description automatically generated">
            <a:extLst>
              <a:ext uri="{FF2B5EF4-FFF2-40B4-BE49-F238E27FC236}">
                <a16:creationId xmlns:a16="http://schemas.microsoft.com/office/drawing/2014/main" id="{93E2E838-CE29-3ACF-A9F8-64DEB942F65F}"/>
              </a:ext>
            </a:extLst>
          </p:cNvPr>
          <p:cNvPicPr>
            <a:picLocks noChangeAspect="1"/>
          </p:cNvPicPr>
          <p:nvPr/>
        </p:nvPicPr>
        <p:blipFill>
          <a:blip r:embed="rId4"/>
          <a:stretch>
            <a:fillRect/>
          </a:stretch>
        </p:blipFill>
        <p:spPr>
          <a:xfrm>
            <a:off x="8691996" y="2476997"/>
            <a:ext cx="2665268" cy="728706"/>
          </a:xfrm>
          <a:prstGeom prst="rect">
            <a:avLst/>
          </a:prstGeom>
        </p:spPr>
      </p:pic>
      <p:sp>
        <p:nvSpPr>
          <p:cNvPr id="13" name="TextBox 12">
            <a:extLst>
              <a:ext uri="{FF2B5EF4-FFF2-40B4-BE49-F238E27FC236}">
                <a16:creationId xmlns:a16="http://schemas.microsoft.com/office/drawing/2014/main" id="{21A4A5E4-D9D4-37CD-66A7-F0B953CE2B8A}"/>
              </a:ext>
            </a:extLst>
          </p:cNvPr>
          <p:cNvSpPr txBox="1"/>
          <p:nvPr/>
        </p:nvSpPr>
        <p:spPr>
          <a:xfrm>
            <a:off x="297872" y="3205703"/>
            <a:ext cx="11243784" cy="646331"/>
          </a:xfrm>
          <a:prstGeom prst="rect">
            <a:avLst/>
          </a:prstGeom>
          <a:noFill/>
        </p:spPr>
        <p:txBody>
          <a:bodyPr wrap="none" rtlCol="0">
            <a:spAutoFit/>
          </a:bodyPr>
          <a:lstStyle/>
          <a:p>
            <a:r>
              <a:rPr lang="en-US" sz="1800" dirty="0">
                <a:effectLst/>
                <a:latin typeface="ACaslonPro"/>
              </a:rPr>
              <a:t>The corresponding wavelength is 21cm, which falls in the microwave region. This famous </a:t>
            </a:r>
            <a:r>
              <a:rPr lang="en-US" b="1" dirty="0"/>
              <a:t>21cm</a:t>
            </a:r>
            <a:r>
              <a:rPr lang="en-US" dirty="0"/>
              <a:t> </a:t>
            </a:r>
            <a:r>
              <a:rPr lang="en-US" sz="1800" b="1" dirty="0">
                <a:effectLst/>
                <a:latin typeface="ACaslonPro"/>
              </a:rPr>
              <a:t>line </a:t>
            </a:r>
            <a:r>
              <a:rPr lang="en-US" sz="1800" dirty="0">
                <a:effectLst/>
                <a:latin typeface="ACaslonPro"/>
              </a:rPr>
              <a:t>is among the most </a:t>
            </a:r>
          </a:p>
          <a:p>
            <a:r>
              <a:rPr lang="en-US" sz="1800" dirty="0">
                <a:effectLst/>
                <a:latin typeface="ACaslonPro"/>
              </a:rPr>
              <a:t>pervasive forms of radiation in the universe. </a:t>
            </a:r>
            <a:endParaRPr lang="en-US" dirty="0"/>
          </a:p>
        </p:txBody>
      </p:sp>
      <p:pic>
        <p:nvPicPr>
          <p:cNvPr id="15" name="Picture 14" descr="A diagram of a spinning device&#10;&#10;Description automatically generated with medium confidence">
            <a:extLst>
              <a:ext uri="{FF2B5EF4-FFF2-40B4-BE49-F238E27FC236}">
                <a16:creationId xmlns:a16="http://schemas.microsoft.com/office/drawing/2014/main" id="{795F2773-2D62-B98C-F615-AF29E260AE75}"/>
              </a:ext>
            </a:extLst>
          </p:cNvPr>
          <p:cNvPicPr>
            <a:picLocks noChangeAspect="1"/>
          </p:cNvPicPr>
          <p:nvPr/>
        </p:nvPicPr>
        <p:blipFill>
          <a:blip r:embed="rId5"/>
          <a:stretch>
            <a:fillRect/>
          </a:stretch>
        </p:blipFill>
        <p:spPr>
          <a:xfrm>
            <a:off x="6526330" y="3934409"/>
            <a:ext cx="2475884" cy="2364190"/>
          </a:xfrm>
          <a:prstGeom prst="rect">
            <a:avLst/>
          </a:prstGeom>
        </p:spPr>
      </p:pic>
      <p:sp>
        <p:nvSpPr>
          <p:cNvPr id="19" name="TextBox 18">
            <a:extLst>
              <a:ext uri="{FF2B5EF4-FFF2-40B4-BE49-F238E27FC236}">
                <a16:creationId xmlns:a16="http://schemas.microsoft.com/office/drawing/2014/main" id="{D9272199-3A21-6945-1BE8-8B3AB952D43C}"/>
              </a:ext>
            </a:extLst>
          </p:cNvPr>
          <p:cNvSpPr txBox="1"/>
          <p:nvPr/>
        </p:nvSpPr>
        <p:spPr>
          <a:xfrm>
            <a:off x="9315602" y="4100841"/>
            <a:ext cx="2814053" cy="2031325"/>
          </a:xfrm>
          <a:prstGeom prst="rect">
            <a:avLst/>
          </a:prstGeom>
          <a:noFill/>
        </p:spPr>
        <p:txBody>
          <a:bodyPr wrap="square">
            <a:spAutoFit/>
          </a:bodyPr>
          <a:lstStyle/>
          <a:p>
            <a:r>
              <a:rPr lang="en-US" dirty="0"/>
              <a:t>A hydrogen atom with proton and electron spins aligned (top) undergoes a flip of the electron spin, resulting in emission of a photon with a 21 cm wavelength (bottom)</a:t>
            </a:r>
          </a:p>
        </p:txBody>
      </p:sp>
    </p:spTree>
    <p:extLst>
      <p:ext uri="{BB962C8B-B14F-4D97-AF65-F5344CB8AC3E}">
        <p14:creationId xmlns:p14="http://schemas.microsoft.com/office/powerpoint/2010/main" val="322004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C6F31-3F46-A416-80AC-2837068748F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21F6237-8248-9F5E-DED3-1C9D2E3BC612}"/>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sp>
        <p:nvSpPr>
          <p:cNvPr id="4" name="TextBox 3">
            <a:extLst>
              <a:ext uri="{FF2B5EF4-FFF2-40B4-BE49-F238E27FC236}">
                <a16:creationId xmlns:a16="http://schemas.microsoft.com/office/drawing/2014/main" id="{E9749A1D-6717-9FBF-5E81-B6EADFCDFD53}"/>
              </a:ext>
            </a:extLst>
          </p:cNvPr>
          <p:cNvSpPr txBox="1"/>
          <p:nvPr/>
        </p:nvSpPr>
        <p:spPr>
          <a:xfrm>
            <a:off x="297872" y="1132608"/>
            <a:ext cx="11516591" cy="3970318"/>
          </a:xfrm>
          <a:prstGeom prst="rect">
            <a:avLst/>
          </a:prstGeom>
          <a:noFill/>
        </p:spPr>
        <p:txBody>
          <a:bodyPr wrap="square">
            <a:spAutoFit/>
          </a:bodyPr>
          <a:lstStyle/>
          <a:p>
            <a:r>
              <a:rPr lang="en-US" dirty="0"/>
              <a:t>An atom of neutral hydrogen consists of an electron bound to a proton. The lowest stationary energy state of the bound electron is called its ground state. Both the electron and the proton have intrinsic magnetic dipole moments ascribed to their spin, whose interaction results in a slight increase in energy when the spins are parallel, and a decrease when antiparallel. The fact that only parallel and antiparallel states are allowed is a result of the quantum mechanical discretization of the total angular momentum of the system. </a:t>
            </a:r>
          </a:p>
          <a:p>
            <a:endParaRPr lang="en-US" dirty="0"/>
          </a:p>
          <a:p>
            <a:r>
              <a:rPr lang="en-US" dirty="0"/>
              <a:t>When the spins are parallel, the magnetic dipole moments are antiparallel (because the electron and proton have opposite charge), thus one would expect this configuration to actually have lower energy just as two magnets will align so that the north pole of one is closest to the south pole of the other. </a:t>
            </a:r>
          </a:p>
          <a:p>
            <a:endParaRPr lang="en-US" dirty="0"/>
          </a:p>
          <a:p>
            <a:r>
              <a:rPr lang="en-US" dirty="0"/>
              <a:t>This logic fails here because the wave functions of the electron and the proton overlap; that is, the electron is not spatially displaced from the proton but encompasses it. The magnetic dipole moments are therefore best thought of as tiny current loops. As parallel currents attract, the parallel magnetic dipole moments (i.e., antiparallel spins) have lower energy.</a:t>
            </a:r>
          </a:p>
        </p:txBody>
      </p:sp>
      <p:pic>
        <p:nvPicPr>
          <p:cNvPr id="5" name="Picture 4" descr="A diagram of a spinning device&#10;&#10;Description automatically generated with medium confidence">
            <a:extLst>
              <a:ext uri="{FF2B5EF4-FFF2-40B4-BE49-F238E27FC236}">
                <a16:creationId xmlns:a16="http://schemas.microsoft.com/office/drawing/2014/main" id="{18540C94-E158-2021-A594-0156FA6214C5}"/>
              </a:ext>
            </a:extLst>
          </p:cNvPr>
          <p:cNvPicPr>
            <a:picLocks noChangeAspect="1"/>
          </p:cNvPicPr>
          <p:nvPr/>
        </p:nvPicPr>
        <p:blipFill>
          <a:blip r:embed="rId2"/>
          <a:stretch>
            <a:fillRect/>
          </a:stretch>
        </p:blipFill>
        <p:spPr>
          <a:xfrm>
            <a:off x="4601441" y="4814208"/>
            <a:ext cx="1908464" cy="1822368"/>
          </a:xfrm>
          <a:prstGeom prst="rect">
            <a:avLst/>
          </a:prstGeom>
        </p:spPr>
      </p:pic>
      <p:sp>
        <p:nvSpPr>
          <p:cNvPr id="8" name="TextBox 7">
            <a:extLst>
              <a:ext uri="{FF2B5EF4-FFF2-40B4-BE49-F238E27FC236}">
                <a16:creationId xmlns:a16="http://schemas.microsoft.com/office/drawing/2014/main" id="{31759B81-BAC1-DC5F-8DE1-E594058905EC}"/>
              </a:ext>
            </a:extLst>
          </p:cNvPr>
          <p:cNvSpPr txBox="1"/>
          <p:nvPr/>
        </p:nvSpPr>
        <p:spPr>
          <a:xfrm>
            <a:off x="7346376" y="4976758"/>
            <a:ext cx="4547752" cy="1477328"/>
          </a:xfrm>
          <a:prstGeom prst="rect">
            <a:avLst/>
          </a:prstGeom>
          <a:noFill/>
        </p:spPr>
        <p:txBody>
          <a:bodyPr wrap="square">
            <a:spAutoFit/>
          </a:bodyPr>
          <a:lstStyle/>
          <a:p>
            <a:r>
              <a:rPr lang="en-US" dirty="0"/>
              <a:t>The hyperfine splitting in hydrogen has been used to measure the value of the fine-structure constant </a:t>
            </a:r>
            <a:r>
              <a:rPr lang="el-GR" dirty="0"/>
              <a:t>α. </a:t>
            </a:r>
            <a:r>
              <a:rPr lang="en-US" dirty="0"/>
              <a:t>Comparison with measurements of </a:t>
            </a:r>
            <a:r>
              <a:rPr lang="el-GR" dirty="0"/>
              <a:t>α </a:t>
            </a:r>
            <a:r>
              <a:rPr lang="en-US" dirty="0"/>
              <a:t>in other physical systems provides a stringent test of QED.</a:t>
            </a:r>
          </a:p>
        </p:txBody>
      </p:sp>
    </p:spTree>
    <p:extLst>
      <p:ext uri="{BB962C8B-B14F-4D97-AF65-F5344CB8AC3E}">
        <p14:creationId xmlns:p14="http://schemas.microsoft.com/office/powerpoint/2010/main" val="217505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a:xfrm>
            <a:off x="1524000" y="2417474"/>
            <a:ext cx="9144000" cy="1655762"/>
          </a:xfrm>
        </p:spPr>
        <p:txBody>
          <a:bodyPr>
            <a:normAutofit/>
          </a:bodyPr>
          <a:lstStyle/>
          <a:p>
            <a:r>
              <a:rPr lang="en-US" sz="4000" dirty="0"/>
              <a:t>The WKB </a:t>
            </a:r>
            <a:r>
              <a:rPr lang="en-US" sz="3200" dirty="0"/>
              <a:t>(Wentzel, </a:t>
            </a:r>
            <a:r>
              <a:rPr lang="en-US" sz="3200" dirty="0" err="1"/>
              <a:t>Kramers</a:t>
            </a:r>
            <a:r>
              <a:rPr lang="en-US" sz="3200" dirty="0"/>
              <a:t>, Brillouin)</a:t>
            </a:r>
            <a:r>
              <a:rPr lang="en-US" sz="4000" dirty="0"/>
              <a:t> Approximation</a:t>
            </a:r>
          </a:p>
        </p:txBody>
      </p:sp>
    </p:spTree>
    <p:extLst>
      <p:ext uri="{BB962C8B-B14F-4D97-AF65-F5344CB8AC3E}">
        <p14:creationId xmlns:p14="http://schemas.microsoft.com/office/powerpoint/2010/main" val="188106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35122-49FB-3546-37FC-71C3701CCEA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43E6465-9AAE-4E5C-5F6F-C0803DDD326C}"/>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3871E9A-0E34-C853-E4CB-28786A962AE6}"/>
                  </a:ext>
                </a:extLst>
              </p:cNvPr>
              <p:cNvSpPr txBox="1"/>
              <p:nvPr/>
            </p:nvSpPr>
            <p:spPr>
              <a:xfrm>
                <a:off x="297873" y="1076467"/>
                <a:ext cx="11485418" cy="1754326"/>
              </a:xfrm>
              <a:prstGeom prst="rect">
                <a:avLst/>
              </a:prstGeom>
              <a:noFill/>
            </p:spPr>
            <p:txBody>
              <a:bodyPr wrap="square">
                <a:spAutoFit/>
              </a:bodyPr>
              <a:lstStyle/>
              <a:p>
                <a:r>
                  <a:rPr lang="en-US" dirty="0"/>
                  <a:t>The WKB (Wentzel, </a:t>
                </a:r>
                <a:r>
                  <a:rPr lang="en-US" dirty="0" err="1"/>
                  <a:t>Kramers</a:t>
                </a:r>
                <a:r>
                  <a:rPr lang="en-US" dirty="0"/>
                  <a:t>, Brillouin) method is a technique for obtaining approximate solutions to the time-independent </a:t>
                </a:r>
                <a:r>
                  <a:rPr lang="en-US" dirty="0" err="1"/>
                  <a:t>Schrödinger</a:t>
                </a:r>
                <a:r>
                  <a:rPr lang="en-US" dirty="0"/>
                  <a:t> equation (TISE) in one dimension (the same basic idea can be applied to many other differential equations, and to the radial part of the </a:t>
                </a:r>
                <a:r>
                  <a:rPr lang="en-US" dirty="0" err="1"/>
                  <a:t>Schrödinger</a:t>
                </a:r>
                <a:r>
                  <a:rPr lang="en-US" dirty="0"/>
                  <a:t> equation in three dimensions). It is particularly useful in calculating bound-state energies and tunneling rates through potential barriers. The essential idea is as follows: </a:t>
                </a:r>
              </a:p>
              <a:p>
                <a:endParaRPr lang="en-US" dirty="0"/>
              </a:p>
              <a:p>
                <a:r>
                  <a:rPr lang="en-US" dirty="0"/>
                  <a:t>Imagine a particle of energy </a:t>
                </a:r>
                <a14:m>
                  <m:oMath xmlns:m="http://schemas.openxmlformats.org/officeDocument/2006/math">
                    <m:r>
                      <a:rPr lang="en-US" i="1" dirty="0" smtClean="0">
                        <a:latin typeface="Cambria Math" panose="02040503050406030204" pitchFamily="18" charset="0"/>
                      </a:rPr>
                      <m:t>𝐸</m:t>
                    </m:r>
                  </m:oMath>
                </a14:m>
                <a:r>
                  <a:rPr lang="en-US" dirty="0"/>
                  <a:t> moving through a region where the potential </a:t>
                </a:r>
                <a14:m>
                  <m:oMath xmlns:m="http://schemas.openxmlformats.org/officeDocument/2006/math">
                    <m:r>
                      <a:rPr lang="en-US" i="1" dirty="0" smtClean="0">
                        <a:latin typeface="Cambria Math" panose="02040503050406030204" pitchFamily="18" charset="0"/>
                      </a:rPr>
                      <m:t>𝑉</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b="0" i="1" dirty="0" smtClean="0">
                        <a:latin typeface="Cambria Math" panose="02040503050406030204" pitchFamily="18" charset="0"/>
                      </a:rPr>
                      <m:t>𝑐𝑜𝑛𝑠𝑡</m:t>
                    </m:r>
                  </m:oMath>
                </a14:m>
                <a:r>
                  <a:rPr lang="en-US" dirty="0"/>
                  <a:t>. </a:t>
                </a:r>
              </a:p>
            </p:txBody>
          </p:sp>
        </mc:Choice>
        <mc:Fallback>
          <p:sp>
            <p:nvSpPr>
              <p:cNvPr id="4" name="TextBox 3">
                <a:extLst>
                  <a:ext uri="{FF2B5EF4-FFF2-40B4-BE49-F238E27FC236}">
                    <a16:creationId xmlns:a16="http://schemas.microsoft.com/office/drawing/2014/main" id="{F3871E9A-0E34-C853-E4CB-28786A962AE6}"/>
                  </a:ext>
                </a:extLst>
              </p:cNvPr>
              <p:cNvSpPr txBox="1">
                <a:spLocks noRot="1" noChangeAspect="1" noMove="1" noResize="1" noEditPoints="1" noAdjustHandles="1" noChangeArrowheads="1" noChangeShapeType="1" noTextEdit="1"/>
              </p:cNvSpPr>
              <p:nvPr/>
            </p:nvSpPr>
            <p:spPr>
              <a:xfrm>
                <a:off x="297873" y="1076467"/>
                <a:ext cx="11485418" cy="1754326"/>
              </a:xfrm>
              <a:prstGeom prst="rect">
                <a:avLst/>
              </a:prstGeom>
              <a:blipFill>
                <a:blip r:embed="rId2"/>
                <a:stretch>
                  <a:fillRect l="-442" t="-1439" r="-773" b="-5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71BAA8-A179-60D5-A4D7-DF07550E6A39}"/>
                  </a:ext>
                </a:extLst>
              </p:cNvPr>
              <p:cNvSpPr txBox="1"/>
              <p:nvPr/>
            </p:nvSpPr>
            <p:spPr>
              <a:xfrm>
                <a:off x="297873" y="2992582"/>
                <a:ext cx="843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&gt;</m:t>
                      </m:r>
                      <m:r>
                        <a:rPr lang="en-US" i="1" dirty="0" smtClean="0">
                          <a:latin typeface="Cambria Math" panose="02040503050406030204" pitchFamily="18" charset="0"/>
                        </a:rPr>
                        <m:t>𝑉</m:t>
                      </m:r>
                    </m:oMath>
                  </m:oMathPara>
                </a14:m>
                <a:endParaRPr lang="en-US" dirty="0"/>
              </a:p>
            </p:txBody>
          </p:sp>
        </mc:Choice>
        <mc:Fallback xmlns="">
          <p:sp>
            <p:nvSpPr>
              <p:cNvPr id="5" name="TextBox 4">
                <a:extLst>
                  <a:ext uri="{FF2B5EF4-FFF2-40B4-BE49-F238E27FC236}">
                    <a16:creationId xmlns:a16="http://schemas.microsoft.com/office/drawing/2014/main" id="{4271BAA8-A179-60D5-A4D7-DF07550E6A39}"/>
                  </a:ext>
                </a:extLst>
              </p:cNvPr>
              <p:cNvSpPr txBox="1">
                <a:spLocks noRot="1" noChangeAspect="1" noMove="1" noResize="1" noEditPoints="1" noAdjustHandles="1" noChangeArrowheads="1" noChangeShapeType="1" noTextEdit="1"/>
              </p:cNvSpPr>
              <p:nvPr/>
            </p:nvSpPr>
            <p:spPr>
              <a:xfrm>
                <a:off x="297873" y="2992582"/>
                <a:ext cx="843821" cy="369332"/>
              </a:xfrm>
              <a:prstGeom prst="rect">
                <a:avLst/>
              </a:prstGeom>
              <a:blipFill>
                <a:blip r:embed="rId3"/>
                <a:stretch>
                  <a:fillRect/>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C311E051-BAFD-BDE3-D3B4-F670B6075A96}"/>
              </a:ext>
            </a:extLst>
          </p:cNvPr>
          <p:cNvSpPr/>
          <p:nvPr/>
        </p:nvSpPr>
        <p:spPr>
          <a:xfrm>
            <a:off x="1278082" y="3019014"/>
            <a:ext cx="342900" cy="316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9582B9-ECA0-D444-14AF-B53E04A886D8}"/>
              </a:ext>
            </a:extLst>
          </p:cNvPr>
          <p:cNvSpPr txBox="1"/>
          <p:nvPr/>
        </p:nvSpPr>
        <p:spPr>
          <a:xfrm>
            <a:off x="1757370" y="2992582"/>
            <a:ext cx="3188703" cy="369332"/>
          </a:xfrm>
          <a:prstGeom prst="rect">
            <a:avLst/>
          </a:prstGeom>
          <a:noFill/>
        </p:spPr>
        <p:txBody>
          <a:bodyPr wrap="square">
            <a:spAutoFit/>
          </a:bodyPr>
          <a:lstStyle/>
          <a:p>
            <a:r>
              <a:rPr lang="en-US" sz="1800" dirty="0">
                <a:effectLst/>
                <a:latin typeface="ACaslonPro"/>
              </a:rPr>
              <a:t>the wave function is of the form </a:t>
            </a:r>
            <a:endParaRPr lang="en-US" dirty="0"/>
          </a:p>
        </p:txBody>
      </p:sp>
      <p:pic>
        <p:nvPicPr>
          <p:cNvPr id="10" name="Picture 9" descr="A black text with a white background&#10;&#10;Description automatically generated">
            <a:extLst>
              <a:ext uri="{FF2B5EF4-FFF2-40B4-BE49-F238E27FC236}">
                <a16:creationId xmlns:a16="http://schemas.microsoft.com/office/drawing/2014/main" id="{4524279F-4FFC-CB7F-3341-DA997690A6AE}"/>
              </a:ext>
            </a:extLst>
          </p:cNvPr>
          <p:cNvPicPr>
            <a:picLocks noChangeAspect="1"/>
          </p:cNvPicPr>
          <p:nvPr/>
        </p:nvPicPr>
        <p:blipFill>
          <a:blip r:embed="rId4"/>
          <a:stretch>
            <a:fillRect/>
          </a:stretch>
        </p:blipFill>
        <p:spPr>
          <a:xfrm>
            <a:off x="4916205" y="2931524"/>
            <a:ext cx="1716232" cy="440781"/>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30047E7D-2E1A-D0B1-34D6-13C5BC705E7D}"/>
              </a:ext>
            </a:extLst>
          </p:cNvPr>
          <p:cNvPicPr>
            <a:picLocks noChangeAspect="1"/>
          </p:cNvPicPr>
          <p:nvPr/>
        </p:nvPicPr>
        <p:blipFill>
          <a:blip r:embed="rId5"/>
          <a:stretch>
            <a:fillRect/>
          </a:stretch>
        </p:blipFill>
        <p:spPr>
          <a:xfrm>
            <a:off x="7235261" y="2992582"/>
            <a:ext cx="2158121" cy="410655"/>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C5438D0-E827-3420-9442-F3592C8A21C9}"/>
                  </a:ext>
                </a:extLst>
              </p:cNvPr>
              <p:cNvSpPr txBox="1"/>
              <p:nvPr/>
            </p:nvSpPr>
            <p:spPr>
              <a:xfrm>
                <a:off x="297873" y="3691282"/>
                <a:ext cx="11672454" cy="2031325"/>
              </a:xfrm>
              <a:prstGeom prst="rect">
                <a:avLst/>
              </a:prstGeom>
              <a:noFill/>
            </p:spPr>
            <p:txBody>
              <a:bodyPr wrap="square">
                <a:spAutoFit/>
              </a:bodyPr>
              <a:lstStyle/>
              <a:p>
                <a:r>
                  <a:rPr lang="en-US" sz="1800" dirty="0">
                    <a:effectLst/>
                    <a:latin typeface="ACaslonPro"/>
                  </a:rPr>
                  <a:t>The plus sign indicates that the particle is traveling to the right, and the minus sign means it is going to the left (the general solution, of course, is a linear combination of the two). The wave function is oscillatory, with fixed wavelength </a:t>
                </a:r>
                <a14:m>
                  <m:oMath xmlns:m="http://schemas.openxmlformats.org/officeDocument/2006/math">
                    <m:r>
                      <a:rPr lang="en-US" sz="1800" i="1" smtClean="0">
                        <a:effectLst/>
                        <a:highlight>
                          <a:srgbClr val="FFFF00"/>
                        </a:highlight>
                        <a:latin typeface="Cambria Math" panose="02040503050406030204" pitchFamily="18" charset="0"/>
                        <a:ea typeface="Cambria Math" panose="02040503050406030204" pitchFamily="18" charset="0"/>
                      </a:rPr>
                      <m:t>𝜆</m:t>
                    </m:r>
                    <m:r>
                      <a:rPr lang="en-US" sz="1800" b="0" i="1" smtClean="0">
                        <a:effectLst/>
                        <a:highlight>
                          <a:srgbClr val="FFFF00"/>
                        </a:highlight>
                        <a:latin typeface="Cambria Math" panose="02040503050406030204" pitchFamily="18" charset="0"/>
                        <a:ea typeface="Cambria Math" panose="02040503050406030204" pitchFamily="18" charset="0"/>
                      </a:rPr>
                      <m:t>=2</m:t>
                    </m:r>
                    <m:r>
                      <a:rPr lang="en-US" sz="1800" b="0" i="1" smtClean="0">
                        <a:effectLst/>
                        <a:highlight>
                          <a:srgbClr val="FFFF00"/>
                        </a:highlight>
                        <a:latin typeface="Cambria Math" panose="02040503050406030204" pitchFamily="18" charset="0"/>
                        <a:ea typeface="Cambria Math" panose="02040503050406030204" pitchFamily="18" charset="0"/>
                      </a:rPr>
                      <m:t>𝜋</m:t>
                    </m:r>
                    <m:r>
                      <a:rPr lang="en-US" sz="1800" b="0" i="1" smtClean="0">
                        <a:effectLst/>
                        <a:highlight>
                          <a:srgbClr val="FFFF00"/>
                        </a:highlight>
                        <a:latin typeface="Cambria Math" panose="02040503050406030204" pitchFamily="18" charset="0"/>
                        <a:ea typeface="Cambria Math" panose="02040503050406030204" pitchFamily="18" charset="0"/>
                      </a:rPr>
                      <m:t>/</m:t>
                    </m:r>
                    <m:r>
                      <a:rPr lang="en-US" sz="1800" b="0" i="1" smtClean="0">
                        <a:effectLst/>
                        <a:highlight>
                          <a:srgbClr val="FFFF00"/>
                        </a:highlight>
                        <a:latin typeface="Cambria Math" panose="02040503050406030204" pitchFamily="18" charset="0"/>
                        <a:ea typeface="Cambria Math" panose="02040503050406030204" pitchFamily="18" charset="0"/>
                      </a:rPr>
                      <m:t>𝑘</m:t>
                    </m:r>
                  </m:oMath>
                </a14:m>
                <a:endParaRPr lang="en-US" dirty="0">
                  <a:highlight>
                    <a:srgbClr val="FFFF00"/>
                  </a:highlight>
                </a:endParaRPr>
              </a:p>
              <a:p>
                <a:r>
                  <a:rPr lang="en-US" sz="1800" dirty="0">
                    <a:effectLst/>
                    <a:latin typeface="ACaslonPro"/>
                  </a:rPr>
                  <a:t>and unchanging amplitude </a:t>
                </a:r>
                <a14:m>
                  <m:oMath xmlns:m="http://schemas.openxmlformats.org/officeDocument/2006/math">
                    <m:r>
                      <a:rPr lang="en-US" sz="1800" i="1" dirty="0" smtClean="0">
                        <a:effectLst/>
                        <a:latin typeface="Cambria Math" panose="02040503050406030204" pitchFamily="18" charset="0"/>
                      </a:rPr>
                      <m:t>𝐴</m:t>
                    </m:r>
                  </m:oMath>
                </a14:m>
                <a:r>
                  <a:rPr lang="en-US" dirty="0"/>
                  <a:t>.</a:t>
                </a:r>
              </a:p>
              <a:p>
                <a:endParaRPr lang="en-US" dirty="0"/>
              </a:p>
              <a:p>
                <a:r>
                  <a:rPr lang="en-US" dirty="0"/>
                  <a:t>Now suppose that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is not constant but varies rather slowly in comparison to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n-US" dirty="0"/>
                  <a:t> so that over a region containing many full wavelengths the potential is </a:t>
                </a:r>
                <a:r>
                  <a:rPr lang="en-US" i="1" dirty="0"/>
                  <a:t>essentially </a:t>
                </a:r>
                <a:r>
                  <a:rPr lang="en-US" dirty="0"/>
                  <a:t>constant. Then it is reasonable to suppose that </a:t>
                </a:r>
                <a14:m>
                  <m:oMath xmlns:m="http://schemas.openxmlformats.org/officeDocument/2006/math">
                    <m:r>
                      <a:rPr lang="en-US" i="1" smtClean="0">
                        <a:latin typeface="Cambria Math" panose="02040503050406030204" pitchFamily="18" charset="0"/>
                        <a:ea typeface="Cambria Math" panose="02040503050406030204" pitchFamily="18" charset="0"/>
                      </a:rPr>
                      <m:t>𝜓</m:t>
                    </m:r>
                  </m:oMath>
                </a14:m>
                <a:r>
                  <a:rPr lang="en-US" dirty="0"/>
                  <a:t> remains </a:t>
                </a:r>
                <a:r>
                  <a:rPr lang="en-US" i="1" dirty="0"/>
                  <a:t>practically </a:t>
                </a:r>
                <a:r>
                  <a:rPr lang="en-US" dirty="0"/>
                  <a:t>sinusoidal, except that the wavelength and the amplitude change slowly with </a:t>
                </a:r>
                <a:r>
                  <a:rPr lang="en-US" i="1" dirty="0"/>
                  <a:t>x</a:t>
                </a:r>
                <a:r>
                  <a:rPr lang="en-US" dirty="0"/>
                  <a:t>. This is the inspiration behind the WKB approximation. </a:t>
                </a:r>
              </a:p>
            </p:txBody>
          </p:sp>
        </mc:Choice>
        <mc:Fallback>
          <p:sp>
            <p:nvSpPr>
              <p:cNvPr id="14" name="TextBox 13">
                <a:extLst>
                  <a:ext uri="{FF2B5EF4-FFF2-40B4-BE49-F238E27FC236}">
                    <a16:creationId xmlns:a16="http://schemas.microsoft.com/office/drawing/2014/main" id="{5C5438D0-E827-3420-9442-F3592C8A21C9}"/>
                  </a:ext>
                </a:extLst>
              </p:cNvPr>
              <p:cNvSpPr txBox="1">
                <a:spLocks noRot="1" noChangeAspect="1" noMove="1" noResize="1" noEditPoints="1" noAdjustHandles="1" noChangeArrowheads="1" noChangeShapeType="1" noTextEdit="1"/>
              </p:cNvSpPr>
              <p:nvPr/>
            </p:nvSpPr>
            <p:spPr>
              <a:xfrm>
                <a:off x="297873" y="3691282"/>
                <a:ext cx="11672454" cy="2031325"/>
              </a:xfrm>
              <a:prstGeom prst="rect">
                <a:avLst/>
              </a:prstGeom>
              <a:blipFill>
                <a:blip r:embed="rId6"/>
                <a:stretch>
                  <a:fillRect l="-435" t="-1242" r="-326" b="-3727"/>
                </a:stretch>
              </a:blipFill>
            </p:spPr>
            <p:txBody>
              <a:bodyPr/>
              <a:lstStyle/>
              <a:p>
                <a:r>
                  <a:rPr lang="en-US">
                    <a:noFill/>
                  </a:rPr>
                  <a:t> </a:t>
                </a:r>
              </a:p>
            </p:txBody>
          </p:sp>
        </mc:Fallback>
      </mc:AlternateContent>
    </p:spTree>
    <p:extLst>
      <p:ext uri="{BB962C8B-B14F-4D97-AF65-F5344CB8AC3E}">
        <p14:creationId xmlns:p14="http://schemas.microsoft.com/office/powerpoint/2010/main" val="77906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C0D582-44FD-276B-E5DA-13BC9AD4D155}"/>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a:t>
            </a:r>
          </a:p>
        </p:txBody>
      </p:sp>
      <p:sp>
        <p:nvSpPr>
          <p:cNvPr id="5" name="TextBox 4">
            <a:extLst>
              <a:ext uri="{FF2B5EF4-FFF2-40B4-BE49-F238E27FC236}">
                <a16:creationId xmlns:a16="http://schemas.microsoft.com/office/drawing/2014/main" id="{4759FC44-0604-1893-E087-7C11C08CDD1D}"/>
              </a:ext>
            </a:extLst>
          </p:cNvPr>
          <p:cNvSpPr txBox="1"/>
          <p:nvPr/>
        </p:nvSpPr>
        <p:spPr>
          <a:xfrm>
            <a:off x="297873" y="1140897"/>
            <a:ext cx="6099462" cy="369332"/>
          </a:xfrm>
          <a:prstGeom prst="rect">
            <a:avLst/>
          </a:prstGeom>
          <a:noFill/>
        </p:spPr>
        <p:txBody>
          <a:bodyPr wrap="square">
            <a:spAutoFit/>
          </a:bodyPr>
          <a:lstStyle/>
          <a:p>
            <a:r>
              <a:rPr lang="en-US" sz="1800" dirty="0">
                <a:effectLst/>
                <a:latin typeface="ACaslonPro"/>
              </a:rPr>
              <a:t>By the same token, if </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9DE0A4-75B6-3C4F-760C-191BA8B507F5}"/>
                  </a:ext>
                </a:extLst>
              </p:cNvPr>
              <p:cNvSpPr txBox="1"/>
              <p:nvPr/>
            </p:nvSpPr>
            <p:spPr>
              <a:xfrm>
                <a:off x="297873" y="1662546"/>
                <a:ext cx="843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r>
                        <a:rPr lang="en-US" b="0" i="1" dirty="0" smtClean="0">
                          <a:latin typeface="Cambria Math" panose="02040503050406030204" pitchFamily="18" charset="0"/>
                        </a:rPr>
                        <m:t>&lt;</m:t>
                      </m:r>
                      <m:r>
                        <a:rPr lang="en-US" i="1" dirty="0" smtClean="0">
                          <a:latin typeface="Cambria Math" panose="02040503050406030204" pitchFamily="18" charset="0"/>
                        </a:rPr>
                        <m:t>𝑉</m:t>
                      </m:r>
                    </m:oMath>
                  </m:oMathPara>
                </a14:m>
                <a:endParaRPr lang="en-US" dirty="0"/>
              </a:p>
            </p:txBody>
          </p:sp>
        </mc:Choice>
        <mc:Fallback xmlns="">
          <p:sp>
            <p:nvSpPr>
              <p:cNvPr id="6" name="TextBox 5">
                <a:extLst>
                  <a:ext uri="{FF2B5EF4-FFF2-40B4-BE49-F238E27FC236}">
                    <a16:creationId xmlns:a16="http://schemas.microsoft.com/office/drawing/2014/main" id="{539DE0A4-75B6-3C4F-760C-191BA8B507F5}"/>
                  </a:ext>
                </a:extLst>
              </p:cNvPr>
              <p:cNvSpPr txBox="1">
                <a:spLocks noRot="1" noChangeAspect="1" noMove="1" noResize="1" noEditPoints="1" noAdjustHandles="1" noChangeArrowheads="1" noChangeShapeType="1" noTextEdit="1"/>
              </p:cNvSpPr>
              <p:nvPr/>
            </p:nvSpPr>
            <p:spPr>
              <a:xfrm>
                <a:off x="297873" y="1662546"/>
                <a:ext cx="843821" cy="369332"/>
              </a:xfrm>
              <a:prstGeom prst="rect">
                <a:avLst/>
              </a:prstGeom>
              <a:blipFill>
                <a:blip r:embed="rId2"/>
                <a:stretch>
                  <a:fillRect/>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1C4709E1-41FC-83DB-3449-1010EA0DDF39}"/>
              </a:ext>
            </a:extLst>
          </p:cNvPr>
          <p:cNvSpPr/>
          <p:nvPr/>
        </p:nvSpPr>
        <p:spPr>
          <a:xfrm>
            <a:off x="1278082" y="1688978"/>
            <a:ext cx="342900" cy="316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3157B7-59C8-16C5-D1F8-D196D0ABCDA6}"/>
              </a:ext>
            </a:extLst>
          </p:cNvPr>
          <p:cNvSpPr txBox="1"/>
          <p:nvPr/>
        </p:nvSpPr>
        <p:spPr>
          <a:xfrm>
            <a:off x="1757370" y="1662547"/>
            <a:ext cx="3199370" cy="369332"/>
          </a:xfrm>
          <a:prstGeom prst="rect">
            <a:avLst/>
          </a:prstGeom>
          <a:noFill/>
        </p:spPr>
        <p:txBody>
          <a:bodyPr wrap="square">
            <a:spAutoFit/>
          </a:bodyPr>
          <a:lstStyle/>
          <a:p>
            <a:r>
              <a:rPr lang="en-US" sz="1800" dirty="0">
                <a:effectLst/>
                <a:latin typeface="ACaslonPro"/>
              </a:rPr>
              <a:t>the wave function is exponential</a:t>
            </a:r>
            <a:endParaRPr lang="en-US" dirty="0"/>
          </a:p>
        </p:txBody>
      </p:sp>
      <p:pic>
        <p:nvPicPr>
          <p:cNvPr id="12" name="Picture 11" descr="A black and white math symbol&#10;&#10;Description automatically generated with medium confidence">
            <a:extLst>
              <a:ext uri="{FF2B5EF4-FFF2-40B4-BE49-F238E27FC236}">
                <a16:creationId xmlns:a16="http://schemas.microsoft.com/office/drawing/2014/main" id="{369B64BA-148C-31B4-D91A-ED32D943AAB8}"/>
              </a:ext>
            </a:extLst>
          </p:cNvPr>
          <p:cNvPicPr>
            <a:picLocks noChangeAspect="1"/>
          </p:cNvPicPr>
          <p:nvPr/>
        </p:nvPicPr>
        <p:blipFill>
          <a:blip r:embed="rId3"/>
          <a:stretch>
            <a:fillRect/>
          </a:stretch>
        </p:blipFill>
        <p:spPr>
          <a:xfrm>
            <a:off x="4979418" y="1631614"/>
            <a:ext cx="1754332" cy="410370"/>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BFAC8F91-702D-0BE1-22C8-5A7D40A27A18}"/>
              </a:ext>
            </a:extLst>
          </p:cNvPr>
          <p:cNvPicPr>
            <a:picLocks noChangeAspect="1"/>
          </p:cNvPicPr>
          <p:nvPr/>
        </p:nvPicPr>
        <p:blipFill>
          <a:blip r:embed="rId4"/>
          <a:stretch>
            <a:fillRect/>
          </a:stretch>
        </p:blipFill>
        <p:spPr>
          <a:xfrm>
            <a:off x="7158179" y="1631614"/>
            <a:ext cx="2546927" cy="448259"/>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E84F587-33DA-91F6-D29B-59467BB760F3}"/>
                  </a:ext>
                </a:extLst>
              </p:cNvPr>
              <p:cNvSpPr txBox="1"/>
              <p:nvPr/>
            </p:nvSpPr>
            <p:spPr>
              <a:xfrm>
                <a:off x="405244" y="2493820"/>
                <a:ext cx="11596256" cy="3416320"/>
              </a:xfrm>
              <a:prstGeom prst="rect">
                <a:avLst/>
              </a:prstGeom>
              <a:noFill/>
            </p:spPr>
            <p:txBody>
              <a:bodyPr wrap="square" rtlCol="0">
                <a:spAutoFit/>
              </a:bodyPr>
              <a:lstStyle/>
              <a:p>
                <a:r>
                  <a:rPr lang="en-US" dirty="0"/>
                  <a:t>And if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t>
                </a:r>
                <a:r>
                  <a:rPr lang="en-US" sz="1800" dirty="0">
                    <a:effectLst/>
                    <a:latin typeface="ACaslonPro"/>
                  </a:rPr>
                  <a:t>is </a:t>
                </a:r>
                <a:r>
                  <a:rPr lang="en-US" sz="1800" i="1" dirty="0">
                    <a:effectLst/>
                    <a:latin typeface="ACaslonPro"/>
                  </a:rPr>
                  <a:t>not </a:t>
                </a:r>
                <a:r>
                  <a:rPr lang="en-US" sz="1800" dirty="0">
                    <a:effectLst/>
                    <a:latin typeface="ACaslonPro"/>
                  </a:rPr>
                  <a:t>constant, but varies slowly in comparison with </a:t>
                </a:r>
                <a14:m>
                  <m:oMath xmlns:m="http://schemas.openxmlformats.org/officeDocument/2006/math">
                    <m:r>
                      <a:rPr lang="en-US" sz="1800" b="0" i="0" dirty="0" smtClean="0">
                        <a:effectLst/>
                        <a:latin typeface="Cambria Math" panose="02040503050406030204" pitchFamily="18" charset="0"/>
                        <a:ea typeface="Cambria Math" panose="02040503050406030204" pitchFamily="18" charset="0"/>
                      </a:rPr>
                      <m:t>1/</m:t>
                    </m:r>
                    <m:r>
                      <a:rPr lang="en-US" sz="1800" i="1" dirty="0" smtClean="0">
                        <a:effectLst/>
                        <a:latin typeface="Cambria Math" panose="02040503050406030204" pitchFamily="18" charset="0"/>
                        <a:ea typeface="Cambria Math" panose="02040503050406030204" pitchFamily="18" charset="0"/>
                      </a:rPr>
                      <m:t>𝜅</m:t>
                    </m:r>
                  </m:oMath>
                </a14:m>
                <a:r>
                  <a:rPr lang="en-US" dirty="0"/>
                  <a:t> the solution remains </a:t>
                </a:r>
                <a:r>
                  <a:rPr lang="en-US" i="1" dirty="0"/>
                  <a:t>practically </a:t>
                </a:r>
                <a:r>
                  <a:rPr lang="en-US" dirty="0"/>
                  <a:t>exponential, except that </a:t>
                </a:r>
                <a:r>
                  <a:rPr lang="en-US" i="1" dirty="0"/>
                  <a:t>A </a:t>
                </a:r>
                <a:r>
                  <a:rPr lang="en-US" dirty="0"/>
                  <a:t>and </a:t>
                </a:r>
                <a:r>
                  <a:rPr lang="el-GR" dirty="0"/>
                  <a:t>κ </a:t>
                </a:r>
                <a:r>
                  <a:rPr lang="en-US" dirty="0"/>
                  <a:t>are now slowly-varying functions of </a:t>
                </a:r>
                <a:r>
                  <a:rPr lang="en-US" i="1" dirty="0"/>
                  <a:t>x</a:t>
                </a:r>
                <a:r>
                  <a:rPr lang="en-US" dirty="0"/>
                  <a:t>.  </a:t>
                </a:r>
              </a:p>
              <a:p>
                <a:endParaRPr lang="en-US" dirty="0"/>
              </a:p>
              <a:p>
                <a:r>
                  <a:rPr lang="en-US" dirty="0"/>
                  <a:t>Now, there is one place where this whole program is bound to fail, and that is in the immediate vicinity of a classical </a:t>
                </a:r>
                <a:r>
                  <a:rPr lang="en-US" b="1" dirty="0"/>
                  <a:t>turning point</a:t>
                </a:r>
                <a:r>
                  <a:rPr lang="en-US" dirty="0"/>
                  <a:t>, where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oMath>
                </a14:m>
                <a:r>
                  <a:rPr lang="en-US" dirty="0"/>
                  <a:t>. 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(or </a:t>
                </a:r>
                <a14:m>
                  <m:oMath xmlns:m="http://schemas.openxmlformats.org/officeDocument/2006/math">
                    <m:r>
                      <a:rPr lang="en-US" dirty="0">
                        <a:latin typeface="Cambria Math" panose="02040503050406030204" pitchFamily="18" charset="0"/>
                        <a:ea typeface="Cambria Math" panose="02040503050406030204" pitchFamily="18" charset="0"/>
                      </a:rPr>
                      <m:t>1/</m:t>
                    </m:r>
                    <m:r>
                      <a:rPr lang="en-US" i="1" dirty="0">
                        <a:latin typeface="Cambria Math" panose="02040503050406030204" pitchFamily="18" charset="0"/>
                        <a:ea typeface="Cambria Math" panose="02040503050406030204" pitchFamily="18" charset="0"/>
                      </a:rPr>
                      <m:t>𝜅</m:t>
                    </m:r>
                  </m:oMath>
                </a14:m>
                <a:r>
                  <a:rPr lang="en-US" dirty="0"/>
                  <a:t>) goes to infinity, and </a:t>
                </a: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can hardly be said to vary “slowly” in comparison. </a:t>
                </a:r>
              </a:p>
              <a:p>
                <a:endParaRPr lang="en-US" dirty="0"/>
              </a:p>
              <a:p>
                <a:r>
                  <a:rPr lang="en-US" dirty="0"/>
                  <a:t>A proper handling of the turning points is the most difficult aspect of the WKB approximation, though the final results are simple to state and easy to implement. </a:t>
                </a:r>
              </a:p>
              <a:p>
                <a:endParaRPr lang="en-US" dirty="0"/>
              </a:p>
              <a:p>
                <a:endParaRPr lang="en-US" dirty="0"/>
              </a:p>
              <a:p>
                <a:endParaRPr lang="en-US" dirty="0"/>
              </a:p>
              <a:p>
                <a:endParaRPr lang="en-US" dirty="0"/>
              </a:p>
            </p:txBody>
          </p:sp>
        </mc:Choice>
        <mc:Fallback>
          <p:sp>
            <p:nvSpPr>
              <p:cNvPr id="15" name="TextBox 14">
                <a:extLst>
                  <a:ext uri="{FF2B5EF4-FFF2-40B4-BE49-F238E27FC236}">
                    <a16:creationId xmlns:a16="http://schemas.microsoft.com/office/drawing/2014/main" id="{3E84F587-33DA-91F6-D29B-59467BB760F3}"/>
                  </a:ext>
                </a:extLst>
              </p:cNvPr>
              <p:cNvSpPr txBox="1">
                <a:spLocks noRot="1" noChangeAspect="1" noMove="1" noResize="1" noEditPoints="1" noAdjustHandles="1" noChangeArrowheads="1" noChangeShapeType="1" noTextEdit="1"/>
              </p:cNvSpPr>
              <p:nvPr/>
            </p:nvSpPr>
            <p:spPr>
              <a:xfrm>
                <a:off x="405244" y="2493820"/>
                <a:ext cx="11596256" cy="3416320"/>
              </a:xfrm>
              <a:prstGeom prst="rect">
                <a:avLst/>
              </a:prstGeom>
              <a:blipFill>
                <a:blip r:embed="rId5"/>
                <a:stretch>
                  <a:fillRect l="-437" t="-741"/>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90741CAF-1078-EE51-8E84-C9515BB37895}"/>
              </a:ext>
            </a:extLst>
          </p:cNvPr>
          <p:cNvSpPr/>
          <p:nvPr/>
        </p:nvSpPr>
        <p:spPr>
          <a:xfrm>
            <a:off x="7158179" y="1766455"/>
            <a:ext cx="271321" cy="3134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31E4B29-98D0-9545-3899-77C7D6FA4626}"/>
              </a:ext>
            </a:extLst>
          </p:cNvPr>
          <p:cNvCxnSpPr/>
          <p:nvPr/>
        </p:nvCxnSpPr>
        <p:spPr>
          <a:xfrm flipV="1">
            <a:off x="7374079" y="1407140"/>
            <a:ext cx="322118" cy="36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75AD3D-29CF-0188-2F2B-9930EB371012}"/>
              </a:ext>
            </a:extLst>
          </p:cNvPr>
          <p:cNvSpPr txBox="1"/>
          <p:nvPr/>
        </p:nvSpPr>
        <p:spPr>
          <a:xfrm>
            <a:off x="7681116" y="1202761"/>
            <a:ext cx="1425390" cy="369332"/>
          </a:xfrm>
          <a:prstGeom prst="rect">
            <a:avLst/>
          </a:prstGeom>
          <a:noFill/>
        </p:spPr>
        <p:txBody>
          <a:bodyPr wrap="none" rtlCol="0">
            <a:spAutoFit/>
          </a:bodyPr>
          <a:lstStyle/>
          <a:p>
            <a:r>
              <a:rPr lang="en-US" dirty="0"/>
              <a:t>Reads: kappa</a:t>
            </a:r>
          </a:p>
        </p:txBody>
      </p:sp>
    </p:spTree>
    <p:extLst>
      <p:ext uri="{BB962C8B-B14F-4D97-AF65-F5344CB8AC3E}">
        <p14:creationId xmlns:p14="http://schemas.microsoft.com/office/powerpoint/2010/main" val="145269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5852D6-3875-652A-14B5-4CC861955F76}"/>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 Classical region</a:t>
            </a:r>
          </a:p>
        </p:txBody>
      </p:sp>
      <p:sp>
        <p:nvSpPr>
          <p:cNvPr id="5" name="TextBox 4">
            <a:extLst>
              <a:ext uri="{FF2B5EF4-FFF2-40B4-BE49-F238E27FC236}">
                <a16:creationId xmlns:a16="http://schemas.microsoft.com/office/drawing/2014/main" id="{8DA389D7-D435-B1A1-E7BB-479C300ED702}"/>
              </a:ext>
            </a:extLst>
          </p:cNvPr>
          <p:cNvSpPr txBox="1"/>
          <p:nvPr/>
        </p:nvSpPr>
        <p:spPr>
          <a:xfrm>
            <a:off x="297873" y="1140897"/>
            <a:ext cx="6099462" cy="369332"/>
          </a:xfrm>
          <a:prstGeom prst="rect">
            <a:avLst/>
          </a:prstGeom>
          <a:noFill/>
        </p:spPr>
        <p:txBody>
          <a:bodyPr wrap="square">
            <a:spAutoFit/>
          </a:bodyPr>
          <a:lstStyle/>
          <a:p>
            <a:r>
              <a:rPr lang="en-US" sz="1800" dirty="0">
                <a:effectLst/>
                <a:latin typeface="ACaslonPro"/>
              </a:rPr>
              <a:t>The </a:t>
            </a:r>
            <a:r>
              <a:rPr lang="en-US" sz="1800" dirty="0" err="1">
                <a:effectLst/>
                <a:latin typeface="ACaslonPro"/>
              </a:rPr>
              <a:t>Schrödinger</a:t>
            </a:r>
            <a:r>
              <a:rPr lang="en-US" sz="1800" dirty="0">
                <a:effectLst/>
                <a:latin typeface="ACaslonPro"/>
              </a:rPr>
              <a:t> equation, </a:t>
            </a:r>
            <a:endParaRPr lang="en-US" dirty="0"/>
          </a:p>
        </p:txBody>
      </p:sp>
      <p:pic>
        <p:nvPicPr>
          <p:cNvPr id="7" name="Picture 6" descr="A math equation with a plus and a plus&#10;&#10;Description automatically generated">
            <a:extLst>
              <a:ext uri="{FF2B5EF4-FFF2-40B4-BE49-F238E27FC236}">
                <a16:creationId xmlns:a16="http://schemas.microsoft.com/office/drawing/2014/main" id="{EACA7278-3D7F-3708-1B52-E85057FE0D0D}"/>
              </a:ext>
            </a:extLst>
          </p:cNvPr>
          <p:cNvPicPr>
            <a:picLocks noChangeAspect="1"/>
          </p:cNvPicPr>
          <p:nvPr/>
        </p:nvPicPr>
        <p:blipFill>
          <a:blip r:embed="rId2"/>
          <a:stretch>
            <a:fillRect/>
          </a:stretch>
        </p:blipFill>
        <p:spPr>
          <a:xfrm>
            <a:off x="3518478" y="1510229"/>
            <a:ext cx="3235749" cy="894773"/>
          </a:xfrm>
          <a:prstGeom prst="rect">
            <a:avLst/>
          </a:prstGeom>
        </p:spPr>
      </p:pic>
      <p:sp>
        <p:nvSpPr>
          <p:cNvPr id="8" name="TextBox 7">
            <a:extLst>
              <a:ext uri="{FF2B5EF4-FFF2-40B4-BE49-F238E27FC236}">
                <a16:creationId xmlns:a16="http://schemas.microsoft.com/office/drawing/2014/main" id="{DF3D8A14-73F7-3530-AD7D-29369C629B92}"/>
              </a:ext>
            </a:extLst>
          </p:cNvPr>
          <p:cNvSpPr txBox="1"/>
          <p:nvPr/>
        </p:nvSpPr>
        <p:spPr>
          <a:xfrm>
            <a:off x="297873" y="2447122"/>
            <a:ext cx="1789272" cy="369332"/>
          </a:xfrm>
          <a:prstGeom prst="rect">
            <a:avLst/>
          </a:prstGeom>
          <a:noFill/>
        </p:spPr>
        <p:txBody>
          <a:bodyPr wrap="none" rtlCol="0">
            <a:spAutoFit/>
          </a:bodyPr>
          <a:lstStyle/>
          <a:p>
            <a:r>
              <a:rPr lang="en-US" dirty="0"/>
              <a:t>can be written as</a:t>
            </a:r>
          </a:p>
        </p:txBody>
      </p:sp>
      <p:pic>
        <p:nvPicPr>
          <p:cNvPr id="10" name="Picture 9" descr="A mathematical equation with numbers&#10;&#10;Description automatically generated with medium confidence">
            <a:extLst>
              <a:ext uri="{FF2B5EF4-FFF2-40B4-BE49-F238E27FC236}">
                <a16:creationId xmlns:a16="http://schemas.microsoft.com/office/drawing/2014/main" id="{DB74B465-4CBA-BD8C-38E6-5163046437F5}"/>
              </a:ext>
            </a:extLst>
          </p:cNvPr>
          <p:cNvPicPr>
            <a:picLocks noChangeAspect="1"/>
          </p:cNvPicPr>
          <p:nvPr/>
        </p:nvPicPr>
        <p:blipFill>
          <a:blip r:embed="rId3"/>
          <a:stretch>
            <a:fillRect/>
          </a:stretch>
        </p:blipFill>
        <p:spPr>
          <a:xfrm>
            <a:off x="297873" y="2923309"/>
            <a:ext cx="1684394" cy="755073"/>
          </a:xfrm>
          <a:prstGeom prst="rect">
            <a:avLst/>
          </a:prstGeom>
        </p:spPr>
      </p:pic>
      <p:sp>
        <p:nvSpPr>
          <p:cNvPr id="11" name="TextBox 10">
            <a:extLst>
              <a:ext uri="{FF2B5EF4-FFF2-40B4-BE49-F238E27FC236}">
                <a16:creationId xmlns:a16="http://schemas.microsoft.com/office/drawing/2014/main" id="{230FEBCD-505E-FB1E-B967-03840196FCD6}"/>
              </a:ext>
            </a:extLst>
          </p:cNvPr>
          <p:cNvSpPr txBox="1"/>
          <p:nvPr/>
        </p:nvSpPr>
        <p:spPr>
          <a:xfrm>
            <a:off x="2087145" y="3116179"/>
            <a:ext cx="841897" cy="369332"/>
          </a:xfrm>
          <a:prstGeom prst="rect">
            <a:avLst/>
          </a:prstGeom>
          <a:noFill/>
        </p:spPr>
        <p:txBody>
          <a:bodyPr wrap="none" rtlCol="0">
            <a:spAutoFit/>
          </a:bodyPr>
          <a:lstStyle/>
          <a:p>
            <a:r>
              <a:rPr lang="en-US" dirty="0"/>
              <a:t>where:</a:t>
            </a:r>
          </a:p>
        </p:txBody>
      </p:sp>
      <p:pic>
        <p:nvPicPr>
          <p:cNvPr id="13" name="Picture 12" descr="A black text on a white background&#10;&#10;Description automatically generated">
            <a:extLst>
              <a:ext uri="{FF2B5EF4-FFF2-40B4-BE49-F238E27FC236}">
                <a16:creationId xmlns:a16="http://schemas.microsoft.com/office/drawing/2014/main" id="{CCB472D9-F89B-0B69-FA6C-F4F51EFF9D61}"/>
              </a:ext>
            </a:extLst>
          </p:cNvPr>
          <p:cNvPicPr>
            <a:picLocks noChangeAspect="1"/>
          </p:cNvPicPr>
          <p:nvPr/>
        </p:nvPicPr>
        <p:blipFill>
          <a:blip r:embed="rId4"/>
          <a:stretch>
            <a:fillRect/>
          </a:stretch>
        </p:blipFill>
        <p:spPr>
          <a:xfrm>
            <a:off x="2926545" y="3047898"/>
            <a:ext cx="2823441" cy="46237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2CA3C3B-3C62-F56E-FF93-8D32164B9898}"/>
                  </a:ext>
                </a:extLst>
              </p:cNvPr>
              <p:cNvSpPr txBox="1"/>
              <p:nvPr/>
            </p:nvSpPr>
            <p:spPr>
              <a:xfrm>
                <a:off x="5794665" y="3057195"/>
                <a:ext cx="6099462" cy="646331"/>
              </a:xfrm>
              <a:prstGeom prst="rect">
                <a:avLst/>
              </a:prstGeom>
              <a:noFill/>
            </p:spPr>
            <p:txBody>
              <a:bodyPr wrap="square">
                <a:spAutoFit/>
              </a:bodyPr>
              <a:lstStyle/>
              <a:p>
                <a:r>
                  <a:rPr lang="en-US" sz="1800" dirty="0">
                    <a:effectLst/>
                    <a:latin typeface="ACaslonPro"/>
                  </a:rPr>
                  <a:t>is the classical formula for the (magnitude of the) momentum of a particle with total energy </a:t>
                </a:r>
                <a:r>
                  <a:rPr lang="en-US" sz="1800" i="1" dirty="0">
                    <a:effectLst/>
                    <a:latin typeface="ACaslonPro"/>
                  </a:rPr>
                  <a:t>E </a:t>
                </a:r>
                <a:r>
                  <a:rPr lang="en-US" sz="1800" dirty="0">
                    <a:effectLst/>
                    <a:latin typeface="ACaslonPro"/>
                  </a:rPr>
                  <a:t>and potential energy </a:t>
                </a:r>
                <a14:m>
                  <m:oMath xmlns:m="http://schemas.openxmlformats.org/officeDocument/2006/math">
                    <m:r>
                      <a:rPr lang="en-US" sz="1800" i="1" dirty="0" smtClean="0">
                        <a:effectLst/>
                        <a:latin typeface="Cambria Math" panose="02040503050406030204" pitchFamily="18" charset="0"/>
                      </a:rPr>
                      <m:t>𝑉</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ACaslonPro"/>
                  </a:rPr>
                  <a:t>. </a:t>
                </a:r>
                <a:endParaRPr lang="en-US" dirty="0"/>
              </a:p>
            </p:txBody>
          </p:sp>
        </mc:Choice>
        <mc:Fallback xmlns="">
          <p:sp>
            <p:nvSpPr>
              <p:cNvPr id="15" name="TextBox 14">
                <a:extLst>
                  <a:ext uri="{FF2B5EF4-FFF2-40B4-BE49-F238E27FC236}">
                    <a16:creationId xmlns:a16="http://schemas.microsoft.com/office/drawing/2014/main" id="{52CA3C3B-3C62-F56E-FF93-8D32164B9898}"/>
                  </a:ext>
                </a:extLst>
              </p:cNvPr>
              <p:cNvSpPr txBox="1">
                <a:spLocks noRot="1" noChangeAspect="1" noMove="1" noResize="1" noEditPoints="1" noAdjustHandles="1" noChangeArrowheads="1" noChangeShapeType="1" noTextEdit="1"/>
              </p:cNvSpPr>
              <p:nvPr/>
            </p:nvSpPr>
            <p:spPr>
              <a:xfrm>
                <a:off x="5794665" y="3057195"/>
                <a:ext cx="6099462" cy="646331"/>
              </a:xfrm>
              <a:prstGeom prst="rect">
                <a:avLst/>
              </a:prstGeom>
              <a:blipFill>
                <a:blip r:embed="rId5"/>
                <a:stretch>
                  <a:fillRect l="-83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33AEF42-BD8B-8A19-956C-DAAE8251CD6F}"/>
                  </a:ext>
                </a:extLst>
              </p:cNvPr>
              <p:cNvSpPr txBox="1"/>
              <p:nvPr/>
            </p:nvSpPr>
            <p:spPr>
              <a:xfrm>
                <a:off x="297873" y="4268333"/>
                <a:ext cx="843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&gt;</m:t>
                      </m:r>
                      <m:r>
                        <a:rPr lang="en-US" i="1" dirty="0" smtClean="0">
                          <a:latin typeface="Cambria Math" panose="02040503050406030204" pitchFamily="18" charset="0"/>
                        </a:rPr>
                        <m:t>𝑉</m:t>
                      </m:r>
                    </m:oMath>
                  </m:oMathPara>
                </a14:m>
                <a:endParaRPr lang="en-US" dirty="0"/>
              </a:p>
            </p:txBody>
          </p:sp>
        </mc:Choice>
        <mc:Fallback xmlns="">
          <p:sp>
            <p:nvSpPr>
              <p:cNvPr id="16" name="TextBox 15">
                <a:extLst>
                  <a:ext uri="{FF2B5EF4-FFF2-40B4-BE49-F238E27FC236}">
                    <a16:creationId xmlns:a16="http://schemas.microsoft.com/office/drawing/2014/main" id="{E33AEF42-BD8B-8A19-956C-DAAE8251CD6F}"/>
                  </a:ext>
                </a:extLst>
              </p:cNvPr>
              <p:cNvSpPr txBox="1">
                <a:spLocks noRot="1" noChangeAspect="1" noMove="1" noResize="1" noEditPoints="1" noAdjustHandles="1" noChangeArrowheads="1" noChangeShapeType="1" noTextEdit="1"/>
              </p:cNvSpPr>
              <p:nvPr/>
            </p:nvSpPr>
            <p:spPr>
              <a:xfrm>
                <a:off x="297873" y="4268333"/>
                <a:ext cx="843821" cy="369332"/>
              </a:xfrm>
              <a:prstGeom prst="rect">
                <a:avLst/>
              </a:prstGeom>
              <a:blipFill>
                <a:blip r:embed="rId6"/>
                <a:stretch>
                  <a:fillRect/>
                </a:stretch>
              </a:blipFill>
            </p:spPr>
            <p:txBody>
              <a:bodyPr/>
              <a:lstStyle/>
              <a:p>
                <a:r>
                  <a:rPr lang="en-US">
                    <a:noFill/>
                  </a:rPr>
                  <a:t> </a:t>
                </a:r>
              </a:p>
            </p:txBody>
          </p:sp>
        </mc:Fallback>
      </mc:AlternateContent>
      <p:sp>
        <p:nvSpPr>
          <p:cNvPr id="17" name="Right Arrow 16">
            <a:extLst>
              <a:ext uri="{FF2B5EF4-FFF2-40B4-BE49-F238E27FC236}">
                <a16:creationId xmlns:a16="http://schemas.microsoft.com/office/drawing/2014/main" id="{245F3D1E-B54F-F02F-ADD4-F50538B3F075}"/>
              </a:ext>
            </a:extLst>
          </p:cNvPr>
          <p:cNvSpPr/>
          <p:nvPr/>
        </p:nvSpPr>
        <p:spPr>
          <a:xfrm>
            <a:off x="1278082" y="4294765"/>
            <a:ext cx="342900" cy="316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lack text on a white background&#10;&#10;Description automatically generated">
            <a:extLst>
              <a:ext uri="{FF2B5EF4-FFF2-40B4-BE49-F238E27FC236}">
                <a16:creationId xmlns:a16="http://schemas.microsoft.com/office/drawing/2014/main" id="{2EAD888D-570C-7D51-98B3-8532707C7513}"/>
              </a:ext>
            </a:extLst>
          </p:cNvPr>
          <p:cNvPicPr>
            <a:picLocks noChangeAspect="1"/>
          </p:cNvPicPr>
          <p:nvPr/>
        </p:nvPicPr>
        <p:blipFill>
          <a:blip r:embed="rId7"/>
          <a:stretch>
            <a:fillRect/>
          </a:stretch>
        </p:blipFill>
        <p:spPr>
          <a:xfrm>
            <a:off x="1757370" y="4217076"/>
            <a:ext cx="2158121" cy="410655"/>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41BD08-9A6E-51F9-1BAE-9A108D003319}"/>
                  </a:ext>
                </a:extLst>
              </p:cNvPr>
              <p:cNvSpPr txBox="1"/>
              <p:nvPr/>
            </p:nvSpPr>
            <p:spPr>
              <a:xfrm>
                <a:off x="301336" y="3803073"/>
                <a:ext cx="2871620" cy="369332"/>
              </a:xfrm>
              <a:prstGeom prst="rect">
                <a:avLst/>
              </a:prstGeom>
              <a:noFill/>
            </p:spPr>
            <p:txBody>
              <a:bodyPr wrap="none" rtlCol="0">
                <a:spAutoFit/>
              </a:bodyPr>
              <a:lstStyle/>
              <a:p>
                <a:r>
                  <a:rPr lang="en-US" dirty="0"/>
                  <a:t>Let’s assume for now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&gt;</m:t>
                    </m:r>
                    <m:r>
                      <a:rPr lang="en-US" i="1" dirty="0" smtClean="0">
                        <a:latin typeface="Cambria Math" panose="02040503050406030204" pitchFamily="18" charset="0"/>
                      </a:rPr>
                      <m:t>𝑉</m:t>
                    </m:r>
                  </m:oMath>
                </a14:m>
                <a:r>
                  <a:rPr lang="en-US" dirty="0"/>
                  <a:t> </a:t>
                </a:r>
              </a:p>
            </p:txBody>
          </p:sp>
        </mc:Choice>
        <mc:Fallback xmlns="">
          <p:sp>
            <p:nvSpPr>
              <p:cNvPr id="19" name="TextBox 18">
                <a:extLst>
                  <a:ext uri="{FF2B5EF4-FFF2-40B4-BE49-F238E27FC236}">
                    <a16:creationId xmlns:a16="http://schemas.microsoft.com/office/drawing/2014/main" id="{9E41BD08-9A6E-51F9-1BAE-9A108D003319}"/>
                  </a:ext>
                </a:extLst>
              </p:cNvPr>
              <p:cNvSpPr txBox="1">
                <a:spLocks noRot="1" noChangeAspect="1" noMove="1" noResize="1" noEditPoints="1" noAdjustHandles="1" noChangeArrowheads="1" noChangeShapeType="1" noTextEdit="1"/>
              </p:cNvSpPr>
              <p:nvPr/>
            </p:nvSpPr>
            <p:spPr>
              <a:xfrm>
                <a:off x="301336" y="3803073"/>
                <a:ext cx="2871620" cy="369332"/>
              </a:xfrm>
              <a:prstGeom prst="rect">
                <a:avLst/>
              </a:prstGeom>
              <a:blipFill>
                <a:blip r:embed="rId8"/>
                <a:stretch>
                  <a:fillRect l="-1762" t="-6667" r="-881" b="-26667"/>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9D89D4E5-37D1-B464-E64E-1A2543144393}"/>
              </a:ext>
            </a:extLst>
          </p:cNvPr>
          <p:cNvSpPr txBox="1"/>
          <p:nvPr/>
        </p:nvSpPr>
        <p:spPr>
          <a:xfrm>
            <a:off x="297873" y="4806754"/>
            <a:ext cx="5718463" cy="646331"/>
          </a:xfrm>
          <a:prstGeom prst="rect">
            <a:avLst/>
          </a:prstGeom>
          <a:noFill/>
        </p:spPr>
        <p:txBody>
          <a:bodyPr wrap="square">
            <a:spAutoFit/>
          </a:bodyPr>
          <a:lstStyle/>
          <a:p>
            <a:r>
              <a:rPr lang="en-US" sz="1800" dirty="0">
                <a:effectLst/>
                <a:latin typeface="ACaslonPro"/>
              </a:rPr>
              <a:t>we call this the “classical” region, for obvious reasons—</a:t>
            </a:r>
          </a:p>
          <a:p>
            <a:r>
              <a:rPr lang="en-US" sz="1800" dirty="0">
                <a:effectLst/>
                <a:latin typeface="ACaslonPro"/>
              </a:rPr>
              <a:t>classically the particle is </a:t>
            </a:r>
            <a:r>
              <a:rPr lang="en-US" sz="1800" i="1" dirty="0">
                <a:effectLst/>
                <a:latin typeface="ACaslonPro"/>
              </a:rPr>
              <a:t>confined </a:t>
            </a:r>
            <a:r>
              <a:rPr lang="en-US" sz="1800" dirty="0">
                <a:effectLst/>
                <a:latin typeface="ACaslonPro"/>
              </a:rPr>
              <a:t>to this range of </a:t>
            </a:r>
            <a:r>
              <a:rPr lang="en-US" sz="1800" i="1" dirty="0">
                <a:effectLst/>
                <a:latin typeface="ACaslonPro"/>
              </a:rPr>
              <a:t>x.</a:t>
            </a:r>
            <a:endParaRPr lang="en-US" dirty="0"/>
          </a:p>
        </p:txBody>
      </p:sp>
      <p:pic>
        <p:nvPicPr>
          <p:cNvPr id="24" name="Picture 23" descr="A diagram of a curve&#10;&#10;Description automatically generated">
            <a:extLst>
              <a:ext uri="{FF2B5EF4-FFF2-40B4-BE49-F238E27FC236}">
                <a16:creationId xmlns:a16="http://schemas.microsoft.com/office/drawing/2014/main" id="{71DDC98A-C632-C52F-14C9-BCC96BD87D08}"/>
              </a:ext>
            </a:extLst>
          </p:cNvPr>
          <p:cNvPicPr>
            <a:picLocks noChangeAspect="1"/>
          </p:cNvPicPr>
          <p:nvPr/>
        </p:nvPicPr>
        <p:blipFill>
          <a:blip r:embed="rId9"/>
          <a:stretch>
            <a:fillRect/>
          </a:stretch>
        </p:blipFill>
        <p:spPr>
          <a:xfrm>
            <a:off x="7281582" y="3799521"/>
            <a:ext cx="4366627" cy="2706711"/>
          </a:xfrm>
          <a:prstGeom prst="rect">
            <a:avLst/>
          </a:prstGeom>
        </p:spPr>
      </p:pic>
      <p:pic>
        <p:nvPicPr>
          <p:cNvPr id="26" name="Picture 25" descr="A black text on a white background&#10;&#10;Description automatically generated">
            <a:extLst>
              <a:ext uri="{FF2B5EF4-FFF2-40B4-BE49-F238E27FC236}">
                <a16:creationId xmlns:a16="http://schemas.microsoft.com/office/drawing/2014/main" id="{A520B56D-3C37-5319-6759-32B410E4F928}"/>
              </a:ext>
            </a:extLst>
          </p:cNvPr>
          <p:cNvPicPr>
            <a:picLocks noChangeAspect="1"/>
          </p:cNvPicPr>
          <p:nvPr/>
        </p:nvPicPr>
        <p:blipFill>
          <a:blip r:embed="rId10"/>
          <a:stretch>
            <a:fillRect/>
          </a:stretch>
        </p:blipFill>
        <p:spPr>
          <a:xfrm>
            <a:off x="297873" y="5638335"/>
            <a:ext cx="2118326" cy="497855"/>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1AD5550-4038-DD86-0171-E6B4F5FF51B3}"/>
                  </a:ext>
                </a:extLst>
              </p:cNvPr>
              <p:cNvSpPr txBox="1"/>
              <p:nvPr/>
            </p:nvSpPr>
            <p:spPr>
              <a:xfrm>
                <a:off x="297873" y="6321440"/>
                <a:ext cx="5823517"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t> are both real and </a:t>
                </a:r>
                <a14:m>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a:t> is in general complex</a:t>
                </a:r>
              </a:p>
            </p:txBody>
          </p:sp>
        </mc:Choice>
        <mc:Fallback xmlns="">
          <p:sp>
            <p:nvSpPr>
              <p:cNvPr id="27" name="TextBox 26">
                <a:extLst>
                  <a:ext uri="{FF2B5EF4-FFF2-40B4-BE49-F238E27FC236}">
                    <a16:creationId xmlns:a16="http://schemas.microsoft.com/office/drawing/2014/main" id="{F1AD5550-4038-DD86-0171-E6B4F5FF51B3}"/>
                  </a:ext>
                </a:extLst>
              </p:cNvPr>
              <p:cNvSpPr txBox="1">
                <a:spLocks noRot="1" noChangeAspect="1" noMove="1" noResize="1" noEditPoints="1" noAdjustHandles="1" noChangeArrowheads="1" noChangeShapeType="1" noTextEdit="1"/>
              </p:cNvSpPr>
              <p:nvPr/>
            </p:nvSpPr>
            <p:spPr>
              <a:xfrm>
                <a:off x="297873" y="6321440"/>
                <a:ext cx="5823517" cy="369332"/>
              </a:xfrm>
              <a:prstGeom prst="rect">
                <a:avLst/>
              </a:prstGeom>
              <a:blipFill>
                <a:blip r:embed="rId11"/>
                <a:stretch>
                  <a:fillRect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7A083CC-A2DF-26EF-3012-3968F94CA5A0}"/>
                  </a:ext>
                </a:extLst>
              </p:cNvPr>
              <p:cNvSpPr txBox="1"/>
              <p:nvPr/>
            </p:nvSpPr>
            <p:spPr>
              <a:xfrm>
                <a:off x="7670582" y="6548764"/>
                <a:ext cx="3977627" cy="276999"/>
              </a:xfrm>
              <a:prstGeom prst="rect">
                <a:avLst/>
              </a:prstGeom>
              <a:noFill/>
            </p:spPr>
            <p:txBody>
              <a:bodyPr wrap="none" rtlCol="0">
                <a:spAutoFit/>
              </a:bodyPr>
              <a:lstStyle/>
              <a:p>
                <a:r>
                  <a:rPr lang="en-US" sz="1200" dirty="0">
                    <a:effectLst/>
                    <a:latin typeface="ACaslonPro"/>
                  </a:rPr>
                  <a:t>Classically, the particle is confined to the region where</a:t>
                </a:r>
                <a:r>
                  <a:rPr lang="en-US" sz="1200" dirty="0">
                    <a:latin typeface="ACaslonPro"/>
                  </a:rPr>
                  <a:t> </a:t>
                </a:r>
                <a14:m>
                  <m:oMath xmlns:m="http://schemas.openxmlformats.org/officeDocument/2006/math">
                    <m:r>
                      <a:rPr lang="en-US" sz="1200" i="1" dirty="0" smtClean="0">
                        <a:latin typeface="Cambria Math" panose="02040503050406030204" pitchFamily="18" charset="0"/>
                      </a:rPr>
                      <m:t>𝐸</m:t>
                    </m:r>
                    <m:r>
                      <a:rPr lang="en-US" sz="1200" i="1" dirty="0" smtClean="0">
                        <a:latin typeface="Cambria Math" panose="02040503050406030204" pitchFamily="18" charset="0"/>
                      </a:rPr>
                      <m:t>&gt;</m:t>
                    </m:r>
                    <m:r>
                      <a:rPr lang="en-US" sz="1200" i="1" dirty="0" smtClean="0">
                        <a:latin typeface="Cambria Math" panose="02040503050406030204" pitchFamily="18" charset="0"/>
                      </a:rPr>
                      <m:t>𝑉</m:t>
                    </m:r>
                  </m:oMath>
                </a14:m>
                <a:endParaRPr lang="en-US" sz="1200" dirty="0"/>
              </a:p>
            </p:txBody>
          </p:sp>
        </mc:Choice>
        <mc:Fallback xmlns="">
          <p:sp>
            <p:nvSpPr>
              <p:cNvPr id="28" name="TextBox 27">
                <a:extLst>
                  <a:ext uri="{FF2B5EF4-FFF2-40B4-BE49-F238E27FC236}">
                    <a16:creationId xmlns:a16="http://schemas.microsoft.com/office/drawing/2014/main" id="{57A083CC-A2DF-26EF-3012-3968F94CA5A0}"/>
                  </a:ext>
                </a:extLst>
              </p:cNvPr>
              <p:cNvSpPr txBox="1">
                <a:spLocks noRot="1" noChangeAspect="1" noMove="1" noResize="1" noEditPoints="1" noAdjustHandles="1" noChangeArrowheads="1" noChangeShapeType="1" noTextEdit="1"/>
              </p:cNvSpPr>
              <p:nvPr/>
            </p:nvSpPr>
            <p:spPr>
              <a:xfrm>
                <a:off x="7670582" y="6548764"/>
                <a:ext cx="3977627" cy="276999"/>
              </a:xfrm>
              <a:prstGeom prst="rect">
                <a:avLst/>
              </a:prstGeom>
              <a:blipFill>
                <a:blip r:embed="rId12"/>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45743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2D8FE-D014-9C00-BF8A-5BBA81A24AA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D304D5A-F91A-AA30-97B4-D35B54E17036}"/>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WKB Approximation: Classical region</a:t>
            </a:r>
          </a:p>
        </p:txBody>
      </p:sp>
      <p:sp>
        <p:nvSpPr>
          <p:cNvPr id="4" name="TextBox 3">
            <a:extLst>
              <a:ext uri="{FF2B5EF4-FFF2-40B4-BE49-F238E27FC236}">
                <a16:creationId xmlns:a16="http://schemas.microsoft.com/office/drawing/2014/main" id="{25081117-CF8F-00AF-351A-C0F132E73B4A}"/>
              </a:ext>
            </a:extLst>
          </p:cNvPr>
          <p:cNvSpPr txBox="1"/>
          <p:nvPr/>
        </p:nvSpPr>
        <p:spPr>
          <a:xfrm>
            <a:off x="297873" y="1041461"/>
            <a:ext cx="6099462" cy="369332"/>
          </a:xfrm>
          <a:prstGeom prst="rect">
            <a:avLst/>
          </a:prstGeom>
          <a:noFill/>
        </p:spPr>
        <p:txBody>
          <a:bodyPr wrap="square">
            <a:spAutoFit/>
          </a:bodyPr>
          <a:lstStyle/>
          <a:p>
            <a:r>
              <a:rPr lang="en-US" sz="1800" dirty="0">
                <a:effectLst/>
                <a:latin typeface="ACaslonPro"/>
              </a:rPr>
              <a:t>Using a prime to denote the derivative with respect to </a:t>
            </a:r>
            <a:r>
              <a:rPr lang="en-US" sz="1800" i="1" dirty="0">
                <a:effectLst/>
                <a:latin typeface="ACaslonPro"/>
              </a:rPr>
              <a:t>x</a:t>
            </a:r>
            <a:r>
              <a:rPr lang="en-US" sz="1800" dirty="0">
                <a:effectLst/>
                <a:latin typeface="ACaslonPro"/>
              </a:rPr>
              <a:t>, </a:t>
            </a:r>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2DFABC3A-13B3-2995-10FE-9FC245B6D7CC}"/>
              </a:ext>
            </a:extLst>
          </p:cNvPr>
          <p:cNvPicPr>
            <a:picLocks noChangeAspect="1"/>
          </p:cNvPicPr>
          <p:nvPr/>
        </p:nvPicPr>
        <p:blipFill>
          <a:blip r:embed="rId2"/>
          <a:stretch>
            <a:fillRect/>
          </a:stretch>
        </p:blipFill>
        <p:spPr>
          <a:xfrm>
            <a:off x="297873" y="1410793"/>
            <a:ext cx="2516909" cy="842196"/>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7CF01C93-40B3-F3FC-FA5C-F1D62444985A}"/>
              </a:ext>
            </a:extLst>
          </p:cNvPr>
          <p:cNvPicPr>
            <a:picLocks noChangeAspect="1"/>
          </p:cNvPicPr>
          <p:nvPr/>
        </p:nvPicPr>
        <p:blipFill>
          <a:blip r:embed="rId3"/>
          <a:stretch>
            <a:fillRect/>
          </a:stretch>
        </p:blipFill>
        <p:spPr>
          <a:xfrm>
            <a:off x="3742526" y="1484210"/>
            <a:ext cx="4849951" cy="768779"/>
          </a:xfrm>
          <a:prstGeom prst="rect">
            <a:avLst/>
          </a:prstGeom>
        </p:spPr>
      </p:pic>
      <p:sp>
        <p:nvSpPr>
          <p:cNvPr id="11" name="TextBox 10">
            <a:extLst>
              <a:ext uri="{FF2B5EF4-FFF2-40B4-BE49-F238E27FC236}">
                <a16:creationId xmlns:a16="http://schemas.microsoft.com/office/drawing/2014/main" id="{2FC61A06-650B-1252-0867-0FE4C3E96230}"/>
              </a:ext>
            </a:extLst>
          </p:cNvPr>
          <p:cNvSpPr txBox="1"/>
          <p:nvPr/>
        </p:nvSpPr>
        <p:spPr>
          <a:xfrm>
            <a:off x="3009189" y="1683933"/>
            <a:ext cx="538930" cy="369332"/>
          </a:xfrm>
          <a:prstGeom prst="rect">
            <a:avLst/>
          </a:prstGeom>
          <a:noFill/>
        </p:spPr>
        <p:txBody>
          <a:bodyPr wrap="none" rtlCol="0">
            <a:spAutoFit/>
          </a:bodyPr>
          <a:lstStyle/>
          <a:p>
            <a:r>
              <a:rPr lang="en-US" dirty="0"/>
              <a:t>and</a:t>
            </a:r>
          </a:p>
        </p:txBody>
      </p:sp>
      <p:sp>
        <p:nvSpPr>
          <p:cNvPr id="12" name="TextBox 11">
            <a:extLst>
              <a:ext uri="{FF2B5EF4-FFF2-40B4-BE49-F238E27FC236}">
                <a16:creationId xmlns:a16="http://schemas.microsoft.com/office/drawing/2014/main" id="{A0995035-B588-7822-AED2-36E0B062B9BF}"/>
              </a:ext>
            </a:extLst>
          </p:cNvPr>
          <p:cNvSpPr txBox="1"/>
          <p:nvPr/>
        </p:nvSpPr>
        <p:spPr>
          <a:xfrm>
            <a:off x="297873" y="2437458"/>
            <a:ext cx="3740126" cy="369332"/>
          </a:xfrm>
          <a:prstGeom prst="rect">
            <a:avLst/>
          </a:prstGeom>
          <a:noFill/>
        </p:spPr>
        <p:txBody>
          <a:bodyPr wrap="none" rtlCol="0">
            <a:spAutoFit/>
          </a:bodyPr>
          <a:lstStyle/>
          <a:p>
            <a:r>
              <a:rPr lang="en-US" dirty="0"/>
              <a:t>Substituting this into the TISE will give</a:t>
            </a:r>
          </a:p>
        </p:txBody>
      </p:sp>
      <p:pic>
        <p:nvPicPr>
          <p:cNvPr id="14" name="Picture 13" descr="A black text on a white background&#10;&#10;Description automatically generated">
            <a:extLst>
              <a:ext uri="{FF2B5EF4-FFF2-40B4-BE49-F238E27FC236}">
                <a16:creationId xmlns:a16="http://schemas.microsoft.com/office/drawing/2014/main" id="{CD5B81F8-C3E4-5BCE-18D2-FB1F465CE692}"/>
              </a:ext>
            </a:extLst>
          </p:cNvPr>
          <p:cNvPicPr>
            <a:picLocks noChangeAspect="1"/>
          </p:cNvPicPr>
          <p:nvPr/>
        </p:nvPicPr>
        <p:blipFill>
          <a:blip r:embed="rId4"/>
          <a:stretch>
            <a:fillRect/>
          </a:stretch>
        </p:blipFill>
        <p:spPr>
          <a:xfrm>
            <a:off x="2814782" y="2752550"/>
            <a:ext cx="4849951" cy="739823"/>
          </a:xfrm>
          <a:prstGeom prst="rect">
            <a:avLst/>
          </a:prstGeom>
        </p:spPr>
      </p:pic>
      <p:sp>
        <p:nvSpPr>
          <p:cNvPr id="16" name="TextBox 15">
            <a:extLst>
              <a:ext uri="{FF2B5EF4-FFF2-40B4-BE49-F238E27FC236}">
                <a16:creationId xmlns:a16="http://schemas.microsoft.com/office/drawing/2014/main" id="{15CFC658-13CE-8C9D-2D43-1AB13A85854D}"/>
              </a:ext>
            </a:extLst>
          </p:cNvPr>
          <p:cNvSpPr txBox="1"/>
          <p:nvPr/>
        </p:nvSpPr>
        <p:spPr>
          <a:xfrm>
            <a:off x="229768" y="3510289"/>
            <a:ext cx="9796734" cy="369332"/>
          </a:xfrm>
          <a:prstGeom prst="rect">
            <a:avLst/>
          </a:prstGeom>
          <a:noFill/>
        </p:spPr>
        <p:txBody>
          <a:bodyPr wrap="square">
            <a:spAutoFit/>
          </a:bodyPr>
          <a:lstStyle/>
          <a:p>
            <a:r>
              <a:rPr lang="en-US" sz="1800" dirty="0">
                <a:effectLst/>
                <a:highlight>
                  <a:srgbClr val="FFFF00"/>
                </a:highlight>
                <a:latin typeface="ACaslonPro"/>
              </a:rPr>
              <a:t>This is equivalent to two </a:t>
            </a:r>
            <a:r>
              <a:rPr lang="en-US" sz="1800" i="1" dirty="0">
                <a:effectLst/>
                <a:highlight>
                  <a:srgbClr val="FFFF00"/>
                </a:highlight>
                <a:latin typeface="ACaslonPro"/>
              </a:rPr>
              <a:t>real </a:t>
            </a:r>
            <a:r>
              <a:rPr lang="en-US" sz="1800" dirty="0">
                <a:effectLst/>
                <a:highlight>
                  <a:srgbClr val="FFFF00"/>
                </a:highlight>
                <a:latin typeface="ACaslonPro"/>
              </a:rPr>
              <a:t>equations, one for the real part and one for the imaginary part</a:t>
            </a:r>
            <a:r>
              <a:rPr lang="en-US" sz="1800" dirty="0">
                <a:effectLst/>
                <a:latin typeface="ACaslonPro"/>
              </a:rPr>
              <a:t>: </a:t>
            </a:r>
            <a:endParaRPr lang="en-US" dirty="0"/>
          </a:p>
        </p:txBody>
      </p:sp>
      <p:pic>
        <p:nvPicPr>
          <p:cNvPr id="18" name="Picture 17" descr="A black text on a white background&#10;&#10;Description automatically generated">
            <a:extLst>
              <a:ext uri="{FF2B5EF4-FFF2-40B4-BE49-F238E27FC236}">
                <a16:creationId xmlns:a16="http://schemas.microsoft.com/office/drawing/2014/main" id="{AE4BC8C1-1E16-9765-CEF0-2E52E1F1C7FC}"/>
              </a:ext>
            </a:extLst>
          </p:cNvPr>
          <p:cNvPicPr>
            <a:picLocks noChangeAspect="1"/>
          </p:cNvPicPr>
          <p:nvPr/>
        </p:nvPicPr>
        <p:blipFill>
          <a:blip r:embed="rId5"/>
          <a:stretch>
            <a:fillRect/>
          </a:stretch>
        </p:blipFill>
        <p:spPr>
          <a:xfrm>
            <a:off x="2486394" y="3991934"/>
            <a:ext cx="5753839" cy="839296"/>
          </a:xfrm>
          <a:prstGeom prst="rect">
            <a:avLst/>
          </a:prstGeom>
        </p:spPr>
      </p:pic>
      <p:sp>
        <p:nvSpPr>
          <p:cNvPr id="19" name="TextBox 18">
            <a:extLst>
              <a:ext uri="{FF2B5EF4-FFF2-40B4-BE49-F238E27FC236}">
                <a16:creationId xmlns:a16="http://schemas.microsoft.com/office/drawing/2014/main" id="{D2A6FD2A-129C-213A-C390-AB746337673B}"/>
              </a:ext>
            </a:extLst>
          </p:cNvPr>
          <p:cNvSpPr txBox="1"/>
          <p:nvPr/>
        </p:nvSpPr>
        <p:spPr>
          <a:xfrm>
            <a:off x="8867553" y="4226916"/>
            <a:ext cx="726481" cy="369332"/>
          </a:xfrm>
          <a:prstGeom prst="rect">
            <a:avLst/>
          </a:prstGeom>
          <a:noFill/>
        </p:spPr>
        <p:txBody>
          <a:bodyPr wrap="none" rtlCol="0">
            <a:spAutoFit/>
          </a:bodyPr>
          <a:lstStyle/>
          <a:p>
            <a:r>
              <a:rPr lang="en-US" dirty="0"/>
              <a:t>(Real)</a:t>
            </a:r>
          </a:p>
        </p:txBody>
      </p:sp>
      <p:pic>
        <p:nvPicPr>
          <p:cNvPr id="21" name="Picture 20" descr="A close up of a number&#10;&#10;Description automatically generated">
            <a:extLst>
              <a:ext uri="{FF2B5EF4-FFF2-40B4-BE49-F238E27FC236}">
                <a16:creationId xmlns:a16="http://schemas.microsoft.com/office/drawing/2014/main" id="{91723045-9C58-6656-173B-35A751955CE2}"/>
              </a:ext>
            </a:extLst>
          </p:cNvPr>
          <p:cNvPicPr>
            <a:picLocks noChangeAspect="1"/>
          </p:cNvPicPr>
          <p:nvPr/>
        </p:nvPicPr>
        <p:blipFill>
          <a:blip r:embed="rId6"/>
          <a:stretch>
            <a:fillRect/>
          </a:stretch>
        </p:blipFill>
        <p:spPr>
          <a:xfrm>
            <a:off x="2960578" y="5181686"/>
            <a:ext cx="4704155" cy="634853"/>
          </a:xfrm>
          <a:prstGeom prst="rect">
            <a:avLst/>
          </a:prstGeom>
        </p:spPr>
      </p:pic>
      <p:sp>
        <p:nvSpPr>
          <p:cNvPr id="22" name="TextBox 21">
            <a:extLst>
              <a:ext uri="{FF2B5EF4-FFF2-40B4-BE49-F238E27FC236}">
                <a16:creationId xmlns:a16="http://schemas.microsoft.com/office/drawing/2014/main" id="{7E8BB64A-4A9A-959B-7E8A-7BC2D37B3A40}"/>
              </a:ext>
            </a:extLst>
          </p:cNvPr>
          <p:cNvSpPr txBox="1"/>
          <p:nvPr/>
        </p:nvSpPr>
        <p:spPr>
          <a:xfrm>
            <a:off x="8579236" y="5337279"/>
            <a:ext cx="1258230" cy="369332"/>
          </a:xfrm>
          <a:prstGeom prst="rect">
            <a:avLst/>
          </a:prstGeom>
          <a:noFill/>
        </p:spPr>
        <p:txBody>
          <a:bodyPr wrap="none" rtlCol="0">
            <a:spAutoFit/>
          </a:bodyPr>
          <a:lstStyle/>
          <a:p>
            <a:r>
              <a:rPr lang="en-US" dirty="0"/>
              <a:t>(Imaginary)</a:t>
            </a:r>
          </a:p>
        </p:txBody>
      </p:sp>
    </p:spTree>
    <p:extLst>
      <p:ext uri="{BB962C8B-B14F-4D97-AF65-F5344CB8AC3E}">
        <p14:creationId xmlns:p14="http://schemas.microsoft.com/office/powerpoint/2010/main" val="1757218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24670</TotalTime>
  <Words>2189</Words>
  <Application>Microsoft Macintosh PowerPoint</Application>
  <PresentationFormat>Widescreen</PresentationFormat>
  <Paragraphs>145</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ACaslonPro</vt:lpstr>
      <vt:lpstr>Arial</vt:lpstr>
      <vt:lpstr>Calibri</vt:lpstr>
      <vt:lpstr>Calibri Light</vt:lpstr>
      <vt:lpstr>Cambria Math</vt:lpstr>
      <vt:lpstr>Tahoma</vt:lpstr>
      <vt:lpstr>Office Theme</vt:lpstr>
      <vt:lpstr>PHYS4260 Quantum Mechanics II Spring 2025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Gamow’s theory of alpha decay </vt:lpstr>
      <vt:lpstr>PowerPoint Presentation</vt:lpstr>
      <vt:lpstr>PowerPoint Presentation</vt:lpstr>
      <vt:lpstr>PowerPoint Presentation</vt:lpstr>
      <vt:lpstr>PowerPoint Presentation</vt:lpstr>
      <vt:lpstr>Scattering theory: Classical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127</cp:revision>
  <dcterms:created xsi:type="dcterms:W3CDTF">2024-01-06T21:01:45Z</dcterms:created>
  <dcterms:modified xsi:type="dcterms:W3CDTF">2025-02-25T22:21:25Z</dcterms:modified>
</cp:coreProperties>
</file>